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4"/>
  </p:notesMasterIdLst>
  <p:sldIdLst>
    <p:sldId id="257" r:id="rId5"/>
    <p:sldId id="258" r:id="rId6"/>
    <p:sldId id="259" r:id="rId7"/>
    <p:sldId id="260" r:id="rId8"/>
    <p:sldId id="263" r:id="rId9"/>
    <p:sldId id="262" r:id="rId10"/>
    <p:sldId id="431" r:id="rId11"/>
    <p:sldId id="264" r:id="rId12"/>
    <p:sldId id="266" r:id="rId13"/>
    <p:sldId id="383" r:id="rId14"/>
    <p:sldId id="382" r:id="rId15"/>
    <p:sldId id="380" r:id="rId16"/>
    <p:sldId id="385" r:id="rId17"/>
    <p:sldId id="366" r:id="rId18"/>
    <p:sldId id="432" r:id="rId19"/>
    <p:sldId id="376" r:id="rId20"/>
    <p:sldId id="433" r:id="rId21"/>
    <p:sldId id="267" r:id="rId22"/>
    <p:sldId id="268" r:id="rId23"/>
    <p:sldId id="269" r:id="rId24"/>
    <p:sldId id="272" r:id="rId25"/>
    <p:sldId id="271" r:id="rId26"/>
    <p:sldId id="273" r:id="rId27"/>
    <p:sldId id="274" r:id="rId28"/>
    <p:sldId id="275" r:id="rId29"/>
    <p:sldId id="276" r:id="rId30"/>
    <p:sldId id="277" r:id="rId31"/>
    <p:sldId id="278" r:id="rId32"/>
    <p:sldId id="279" r:id="rId33"/>
    <p:sldId id="280" r:id="rId34"/>
    <p:sldId id="281" r:id="rId35"/>
    <p:sldId id="400" r:id="rId36"/>
    <p:sldId id="282" r:id="rId37"/>
    <p:sldId id="434" r:id="rId38"/>
    <p:sldId id="284" r:id="rId39"/>
    <p:sldId id="285" r:id="rId40"/>
    <p:sldId id="286" r:id="rId41"/>
    <p:sldId id="435" r:id="rId42"/>
    <p:sldId id="401" r:id="rId43"/>
    <p:sldId id="402" r:id="rId44"/>
    <p:sldId id="403" r:id="rId45"/>
    <p:sldId id="413" r:id="rId46"/>
    <p:sldId id="412" r:id="rId47"/>
    <p:sldId id="411" r:id="rId48"/>
    <p:sldId id="410" r:id="rId49"/>
    <p:sldId id="409" r:id="rId50"/>
    <p:sldId id="408" r:id="rId51"/>
    <p:sldId id="407" r:id="rId52"/>
    <p:sldId id="417" r:id="rId53"/>
    <p:sldId id="416" r:id="rId54"/>
    <p:sldId id="415" r:id="rId55"/>
    <p:sldId id="418" r:id="rId56"/>
    <p:sldId id="414" r:id="rId57"/>
    <p:sldId id="404" r:id="rId58"/>
    <p:sldId id="289" r:id="rId59"/>
    <p:sldId id="290" r:id="rId60"/>
    <p:sldId id="291" r:id="rId61"/>
    <p:sldId id="292" r:id="rId62"/>
    <p:sldId id="293" r:id="rId63"/>
    <p:sldId id="295" r:id="rId64"/>
    <p:sldId id="294" r:id="rId65"/>
    <p:sldId id="296" r:id="rId66"/>
    <p:sldId id="298" r:id="rId67"/>
    <p:sldId id="301" r:id="rId68"/>
    <p:sldId id="303" r:id="rId69"/>
    <p:sldId id="304" r:id="rId70"/>
    <p:sldId id="302" r:id="rId71"/>
    <p:sldId id="305" r:id="rId72"/>
    <p:sldId id="306" r:id="rId73"/>
    <p:sldId id="316" r:id="rId74"/>
    <p:sldId id="315" r:id="rId75"/>
    <p:sldId id="309" r:id="rId76"/>
    <p:sldId id="310" r:id="rId77"/>
    <p:sldId id="428" r:id="rId78"/>
    <p:sldId id="311" r:id="rId79"/>
    <p:sldId id="312" r:id="rId80"/>
    <p:sldId id="313" r:id="rId81"/>
    <p:sldId id="314" r:id="rId82"/>
    <p:sldId id="318" r:id="rId83"/>
    <p:sldId id="319" r:id="rId84"/>
    <p:sldId id="320" r:id="rId85"/>
    <p:sldId id="321" r:id="rId86"/>
    <p:sldId id="325" r:id="rId87"/>
    <p:sldId id="328" r:id="rId88"/>
    <p:sldId id="331" r:id="rId89"/>
    <p:sldId id="334" r:id="rId90"/>
    <p:sldId id="329" r:id="rId91"/>
    <p:sldId id="335" r:id="rId92"/>
    <p:sldId id="336" r:id="rId93"/>
    <p:sldId id="337" r:id="rId94"/>
    <p:sldId id="422" r:id="rId95"/>
    <p:sldId id="423" r:id="rId96"/>
    <p:sldId id="424" r:id="rId97"/>
    <p:sldId id="341" r:id="rId98"/>
    <p:sldId id="429" r:id="rId99"/>
    <p:sldId id="426" r:id="rId100"/>
    <p:sldId id="405" r:id="rId101"/>
    <p:sldId id="348" r:id="rId102"/>
    <p:sldId id="349" r:id="rId103"/>
    <p:sldId id="350" r:id="rId104"/>
    <p:sldId id="351" r:id="rId105"/>
    <p:sldId id="352" r:id="rId106"/>
    <p:sldId id="353" r:id="rId107"/>
    <p:sldId id="355" r:id="rId108"/>
    <p:sldId id="356" r:id="rId109"/>
    <p:sldId id="374" r:id="rId110"/>
    <p:sldId id="367" r:id="rId111"/>
    <p:sldId id="370" r:id="rId112"/>
    <p:sldId id="371" r:id="rId113"/>
    <p:sldId id="430" r:id="rId114"/>
    <p:sldId id="354" r:id="rId115"/>
    <p:sldId id="361" r:id="rId116"/>
    <p:sldId id="362" r:id="rId117"/>
    <p:sldId id="363" r:id="rId118"/>
    <p:sldId id="364" r:id="rId119"/>
    <p:sldId id="427" r:id="rId120"/>
    <p:sldId id="420" r:id="rId121"/>
    <p:sldId id="406" r:id="rId122"/>
    <p:sldId id="421"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723"/>
    <a:srgbClr val="2457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1" autoAdjust="0"/>
    <p:restoredTop sz="94660"/>
  </p:normalViewPr>
  <p:slideViewPr>
    <p:cSldViewPr snapToGrid="0">
      <p:cViewPr varScale="1">
        <p:scale>
          <a:sx n="92" d="100"/>
          <a:sy n="92" d="100"/>
        </p:scale>
        <p:origin x="43"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4EFF8-BD42-4ADB-BF34-2F869BEA4FD2}"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8F9AE-DBF5-447E-9A98-3071E937F82E}" type="slidenum">
              <a:rPr lang="en-US" smtClean="0"/>
              <a:t>‹#›</a:t>
            </a:fld>
            <a:endParaRPr lang="en-US"/>
          </a:p>
        </p:txBody>
      </p:sp>
    </p:spTree>
    <p:extLst>
      <p:ext uri="{BB962C8B-B14F-4D97-AF65-F5344CB8AC3E}">
        <p14:creationId xmlns:p14="http://schemas.microsoft.com/office/powerpoint/2010/main" val="288345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cf.hhs.gov/css/resource/2018-infographic-more-money-for-famili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deducting for child and medical support obligations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More than 70% of child support collections sent to families come from income withholding.</a:t>
            </a:r>
          </a:p>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saving taxpayers’ dollars –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Child support collections reimburse public assistance spending and reduce government spending by increasing child support collections for families who would otherwise by forced to seek public assistance.</a:t>
            </a:r>
          </a:p>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preventing and reducing fraud –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State agencies use new hire employment information to reduce overpayments in areas of public assistance, unemployment insurance, disability insurance, and workers compensation benefits.</a:t>
            </a:r>
          </a:p>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promoting a stable and reliable workforce –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Employees whose children are provided consistent support will face less stress and be better able to focus on their jobs.</a:t>
            </a:r>
          </a:p>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encouraging a future skilled workforce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Providing financial stability through child support contributes to the education and training of a new generation of workers.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5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 register as an Employer and make payments for your employees.</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Note: Your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FEIN</a:t>
            </a: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will be needed to register once.</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r>
              <a:rPr lang="en-US" altLang="en-US" sz="16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Register</a:t>
            </a: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Upon successful registration, a temporary password will be sent to the email address you provided. </a:t>
            </a:r>
          </a:p>
          <a:p>
            <a:pPr marL="0"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Once you receive and login with your temporary password, you will be directed to the Change Password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51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 register as an Employer and make payments for your employees.</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Note: Your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FEIN</a:t>
            </a: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will be needed to register once.</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r>
              <a:rPr lang="en-US" altLang="en-US" sz="16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Register</a:t>
            </a: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Upon successful registration, a temporary password will be sent to the email address you provided. </a:t>
            </a:r>
          </a:p>
          <a:p>
            <a:pPr marL="0"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Once you receive and login with your temporary password, you will be directed to the Change Password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076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 register as an Employer and make payments for your employees.</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Note: Your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FEIN</a:t>
            </a: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will be needed to register once.</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r>
              <a:rPr lang="en-US" altLang="en-US" sz="16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Register</a:t>
            </a: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Upon successful registration, a temporary password will be sent to the email address you provided. </a:t>
            </a:r>
          </a:p>
          <a:p>
            <a:pPr marL="0"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Once you receive and login with your temporary password, you will be directed to the Change Password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016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altLang="en-US" sz="1200" dirty="0">
                <a:solidFill>
                  <a:srgbClr val="C00000"/>
                </a:solidFill>
                <a:latin typeface="Tahoma" panose="020B0604030504040204" pitchFamily="34" charset="0"/>
                <a:cs typeface="Tahoma" panose="020B0604030504040204" pitchFamily="34" charset="0"/>
              </a:rPr>
              <a:t>Pursuant to California Family Code §17309.5</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Fewer errors</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No lost checks</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Saves time and money</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Reduces risk of theft and fraud</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Faster SDU collection receipt and processing</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Green (eco-friendly) </a:t>
            </a:r>
          </a:p>
          <a:p>
            <a:endParaRPr lang="en-US" dirty="0"/>
          </a:p>
        </p:txBody>
      </p:sp>
      <p:sp>
        <p:nvSpPr>
          <p:cNvPr id="4" name="Slide Number Placeholder 3"/>
          <p:cNvSpPr>
            <a:spLocks noGrp="1"/>
          </p:cNvSpPr>
          <p:nvPr>
            <p:ph type="sldNum" sz="quarter" idx="5"/>
          </p:nvPr>
        </p:nvSpPr>
        <p:spPr/>
        <p:txBody>
          <a:bodyPr/>
          <a:lstStyle/>
          <a:p>
            <a:fld id="{C588F9AE-DBF5-447E-9A98-3071E937F82E}" type="slidenum">
              <a:rPr lang="en-US" smtClean="0"/>
              <a:t>105</a:t>
            </a:fld>
            <a:endParaRPr lang="en-US"/>
          </a:p>
        </p:txBody>
      </p:sp>
    </p:spTree>
    <p:extLst>
      <p:ext uri="{BB962C8B-B14F-4D97-AF65-F5344CB8AC3E}">
        <p14:creationId xmlns:p14="http://schemas.microsoft.com/office/powerpoint/2010/main" val="116706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Changes went into effect </a:t>
            </a:r>
            <a:r>
              <a:rPr kumimoji="0" lang="en-US" altLang="en-US" sz="12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January 2020 </a:t>
            </a: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and will alter the way customers make payments via the SDU web page, Interactive Voice Response (IVR), </a:t>
            </a:r>
            <a:r>
              <a:rPr kumimoji="0" lang="en-US" altLang="en-US" sz="1200" b="0" i="0" u="none" strike="noStrike" kern="1200" cap="none" spc="0" normalizeH="0" baseline="0" noProof="0" dirty="0" err="1">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ePayment</a:t>
            </a: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Link (CSE link) and </a:t>
            </a:r>
            <a:r>
              <a:rPr kumimoji="0" lang="en-US" altLang="en-US" sz="1200" b="0" i="0" u="none" strike="noStrike" kern="1200" cap="none" spc="0" normalizeH="0" baseline="0" noProof="0" dirty="0" err="1">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ePayment</a:t>
            </a: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Call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Registration fee is $2.50</a:t>
            </a:r>
          </a:p>
          <a:p>
            <a:endParaRPr lang="en-US" dirty="0"/>
          </a:p>
        </p:txBody>
      </p:sp>
      <p:sp>
        <p:nvSpPr>
          <p:cNvPr id="4" name="Slide Number Placeholder 3"/>
          <p:cNvSpPr>
            <a:spLocks noGrp="1"/>
          </p:cNvSpPr>
          <p:nvPr>
            <p:ph type="sldNum" sz="quarter" idx="5"/>
          </p:nvPr>
        </p:nvSpPr>
        <p:spPr/>
        <p:txBody>
          <a:bodyPr/>
          <a:lstStyle/>
          <a:p>
            <a:fld id="{C588F9AE-DBF5-447E-9A98-3071E937F82E}" type="slidenum">
              <a:rPr lang="en-US" smtClean="0"/>
              <a:t>107</a:t>
            </a:fld>
            <a:endParaRPr lang="en-US"/>
          </a:p>
        </p:txBody>
      </p:sp>
    </p:spTree>
    <p:extLst>
      <p:ext uri="{BB962C8B-B14F-4D97-AF65-F5344CB8AC3E}">
        <p14:creationId xmlns:p14="http://schemas.microsoft.com/office/powerpoint/2010/main" val="2417851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 register as an Employer and make payments for your employees.</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Note: Your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FEIN</a:t>
            </a: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will be needed to register once.</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r>
              <a:rPr lang="en-US" altLang="en-US" sz="16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Register</a:t>
            </a: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Upon successful registration, a temporary password will be sent to the email address you provided. </a:t>
            </a:r>
          </a:p>
          <a:p>
            <a:pPr marL="0"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Once you receive and login with your temporary password, you will be directed to the Change Password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044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Code if needed</a:t>
            </a:r>
          </a:p>
        </p:txBody>
      </p:sp>
      <p:sp>
        <p:nvSpPr>
          <p:cNvPr id="4" name="Slide Number Placeholder 3"/>
          <p:cNvSpPr>
            <a:spLocks noGrp="1"/>
          </p:cNvSpPr>
          <p:nvPr>
            <p:ph type="sldNum" sz="quarter" idx="5"/>
          </p:nvPr>
        </p:nvSpPr>
        <p:spPr/>
        <p:txBody>
          <a:bodyPr/>
          <a:lstStyle/>
          <a:p>
            <a:fld id="{C588F9AE-DBF5-447E-9A98-3071E937F82E}" type="slidenum">
              <a:rPr lang="en-US" smtClean="0"/>
              <a:t>119</a:t>
            </a:fld>
            <a:endParaRPr lang="en-US"/>
          </a:p>
        </p:txBody>
      </p:sp>
    </p:spTree>
    <p:extLst>
      <p:ext uri="{BB962C8B-B14F-4D97-AF65-F5344CB8AC3E}">
        <p14:creationId xmlns:p14="http://schemas.microsoft.com/office/powerpoint/2010/main" val="364759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https://www.acf.hhs.gov/css/resource/2018-infographic-more-money-for-families</a:t>
            </a:r>
            <a:endParaRPr lang="en-US" dirty="0"/>
          </a:p>
          <a:p>
            <a:endParaRPr lang="en-US" dirty="0"/>
          </a:p>
          <a:p>
            <a:r>
              <a:rPr lang="en-US" dirty="0"/>
              <a:t>NOTE: in non-aid case, the family sets 100% of the collectors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4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to try to soften this slide</a:t>
            </a:r>
          </a:p>
          <a:p>
            <a:endParaRPr lang="en-US" dirty="0"/>
          </a:p>
        </p:txBody>
      </p:sp>
      <p:sp>
        <p:nvSpPr>
          <p:cNvPr id="4" name="Slide Number Placeholder 3"/>
          <p:cNvSpPr>
            <a:spLocks noGrp="1"/>
          </p:cNvSpPr>
          <p:nvPr>
            <p:ph type="sldNum" sz="quarter" idx="5"/>
          </p:nvPr>
        </p:nvSpPr>
        <p:spPr/>
        <p:txBody>
          <a:bodyPr/>
          <a:lstStyle/>
          <a:p>
            <a:fld id="{C588F9AE-DBF5-447E-9A98-3071E937F82E}" type="slidenum">
              <a:rPr lang="en-US" smtClean="0"/>
              <a:t>29</a:t>
            </a:fld>
            <a:endParaRPr lang="en-US"/>
          </a:p>
        </p:txBody>
      </p:sp>
    </p:spTree>
    <p:extLst>
      <p:ext uri="{BB962C8B-B14F-4D97-AF65-F5344CB8AC3E}">
        <p14:creationId xmlns:p14="http://schemas.microsoft.com/office/powerpoint/2010/main" val="199439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Basically anything someone gets as remuneration. </a:t>
            </a:r>
          </a:p>
        </p:txBody>
      </p:sp>
      <p:sp>
        <p:nvSpPr>
          <p:cNvPr id="4" name="Slide Number Placeholder 3"/>
          <p:cNvSpPr>
            <a:spLocks noGrp="1"/>
          </p:cNvSpPr>
          <p:nvPr>
            <p:ph type="sldNum" sz="quarter" idx="5"/>
          </p:nvPr>
        </p:nvSpPr>
        <p:spPr/>
        <p:txBody>
          <a:bodyPr/>
          <a:lstStyle/>
          <a:p>
            <a:fld id="{C588F9AE-DBF5-447E-9A98-3071E937F82E}" type="slidenum">
              <a:rPr lang="en-US" smtClean="0"/>
              <a:t>34</a:t>
            </a:fld>
            <a:endParaRPr lang="en-US"/>
          </a:p>
        </p:txBody>
      </p:sp>
    </p:spTree>
    <p:extLst>
      <p:ext uri="{BB962C8B-B14F-4D97-AF65-F5344CB8AC3E}">
        <p14:creationId xmlns:p14="http://schemas.microsoft.com/office/powerpoint/2010/main" val="89531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4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All Local Child Support Agencies (LCSA) in California are required to include provisions for health care coverage in their child support guidelines, and the child support agency is required to pursue private health care coverage when such coverage is available through a noncustodial parent's employer at a reasonable cost. </a:t>
            </a:r>
          </a:p>
          <a:p>
            <a:pPr marL="457200" lvl="1"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lvl="1" indent="0">
              <a:buNone/>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Current law requires that every child support order, enforced by a child support agency, include a provision for health care coverage.  </a:t>
            </a:r>
          </a:p>
          <a:p>
            <a:endParaRPr lang="en-US" dirty="0"/>
          </a:p>
        </p:txBody>
      </p:sp>
      <p:sp>
        <p:nvSpPr>
          <p:cNvPr id="4" name="Slide Number Placeholder 3"/>
          <p:cNvSpPr>
            <a:spLocks noGrp="1"/>
          </p:cNvSpPr>
          <p:nvPr>
            <p:ph type="sldNum" sz="quarter" idx="5"/>
          </p:nvPr>
        </p:nvSpPr>
        <p:spPr/>
        <p:txBody>
          <a:bodyPr/>
          <a:lstStyle/>
          <a:p>
            <a:fld id="{C588F9AE-DBF5-447E-9A98-3071E937F82E}" type="slidenum">
              <a:rPr lang="en-US" smtClean="0"/>
              <a:t>67</a:t>
            </a:fld>
            <a:endParaRPr lang="en-US"/>
          </a:p>
        </p:txBody>
      </p:sp>
    </p:spTree>
    <p:extLst>
      <p:ext uri="{BB962C8B-B14F-4D97-AF65-F5344CB8AC3E}">
        <p14:creationId xmlns:p14="http://schemas.microsoft.com/office/powerpoint/2010/main" val="217785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some examples</a:t>
            </a:r>
          </a:p>
        </p:txBody>
      </p:sp>
      <p:sp>
        <p:nvSpPr>
          <p:cNvPr id="4" name="Slide Number Placeholder 3"/>
          <p:cNvSpPr>
            <a:spLocks noGrp="1"/>
          </p:cNvSpPr>
          <p:nvPr>
            <p:ph type="sldNum" sz="quarter" idx="5"/>
          </p:nvPr>
        </p:nvSpPr>
        <p:spPr/>
        <p:txBody>
          <a:bodyPr/>
          <a:lstStyle/>
          <a:p>
            <a:fld id="{C588F9AE-DBF5-447E-9A98-3071E937F82E}" type="slidenum">
              <a:rPr lang="en-US" smtClean="0"/>
              <a:t>69</a:t>
            </a:fld>
            <a:endParaRPr lang="en-US"/>
          </a:p>
        </p:txBody>
      </p:sp>
    </p:spTree>
    <p:extLst>
      <p:ext uri="{BB962C8B-B14F-4D97-AF65-F5344CB8AC3E}">
        <p14:creationId xmlns:p14="http://schemas.microsoft.com/office/powerpoint/2010/main" val="393522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can you please shorten the wording on these?</a:t>
            </a:r>
          </a:p>
        </p:txBody>
      </p:sp>
      <p:sp>
        <p:nvSpPr>
          <p:cNvPr id="4" name="Slide Number Placeholder 3"/>
          <p:cNvSpPr>
            <a:spLocks noGrp="1"/>
          </p:cNvSpPr>
          <p:nvPr>
            <p:ph type="sldNum" sz="quarter" idx="5"/>
          </p:nvPr>
        </p:nvSpPr>
        <p:spPr/>
        <p:txBody>
          <a:bodyPr/>
          <a:lstStyle/>
          <a:p>
            <a:fld id="{C588F9AE-DBF5-447E-9A98-3071E937F82E}" type="slidenum">
              <a:rPr lang="en-US" smtClean="0"/>
              <a:t>71</a:t>
            </a:fld>
            <a:endParaRPr lang="en-US"/>
          </a:p>
        </p:txBody>
      </p:sp>
    </p:spTree>
    <p:extLst>
      <p:ext uri="{BB962C8B-B14F-4D97-AF65-F5344CB8AC3E}">
        <p14:creationId xmlns:p14="http://schemas.microsoft.com/office/powerpoint/2010/main" val="3020290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EDD is a separate agency from the Department of Child Support Services, information about newly hired and rehired employees is used to obtain support for children.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970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C96E41-FB6E-4AAF-A8D9-959444D7CA6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38419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96E41-FB6E-4AAF-A8D9-959444D7CA6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89639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96E41-FB6E-4AAF-A8D9-959444D7CA6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74119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96E41-FB6E-4AAF-A8D9-959444D7CA6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355495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C96E41-FB6E-4AAF-A8D9-959444D7CA6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56505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C96E41-FB6E-4AAF-A8D9-959444D7CA61}"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397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C96E41-FB6E-4AAF-A8D9-959444D7CA61}"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122392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C96E41-FB6E-4AAF-A8D9-959444D7CA61}"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55395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96E41-FB6E-4AAF-A8D9-959444D7CA61}"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35669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C96E41-FB6E-4AAF-A8D9-959444D7CA61}"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49423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C96E41-FB6E-4AAF-A8D9-959444D7CA61}"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473058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96E41-FB6E-4AAF-A8D9-959444D7CA61}" type="datetimeFigureOut">
              <a:rPr lang="en-US" smtClean="0"/>
              <a:t>11/14/2023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638C2-90DC-4AD5-9170-C2E6E3E96B57}" type="slidenum">
              <a:rPr lang="en-US" smtClean="0"/>
              <a:t>‹#›</a:t>
            </a:fld>
            <a:endParaRPr lang="en-US"/>
          </a:p>
        </p:txBody>
      </p:sp>
    </p:spTree>
    <p:extLst>
      <p:ext uri="{BB962C8B-B14F-4D97-AF65-F5344CB8AC3E}">
        <p14:creationId xmlns:p14="http://schemas.microsoft.com/office/powerpoint/2010/main" val="1187106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law.cornell.edu/uscode/text/42/651"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www.expertpay.com/employerapp/#/hel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mailto:casdu-electronichelpdesk@dcss.ca.gov"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expertpay.com/" TargetMode="External"/><Relationship Id="rId2" Type="http://schemas.openxmlformats.org/officeDocument/2006/relationships/hyperlink" Target="https://childsupport.ca.gov/state-disbursement-unit/" TargetMode="External"/><Relationship Id="rId1" Type="http://schemas.openxmlformats.org/officeDocument/2006/relationships/slideLayout" Target="../slideLayouts/slideLayout2.xml"/><Relationship Id="rId4" Type="http://schemas.openxmlformats.org/officeDocument/2006/relationships/hyperlink" Target="mailto:customer.service@expertpay.com"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mailto:casdu-electronichelpdesk@dcss.ca.gov" TargetMode="External"/><Relationship Id="rId2" Type="http://schemas.openxmlformats.org/officeDocument/2006/relationships/hyperlink" Target="https://dcss.ca.gov/" TargetMode="External"/><Relationship Id="rId1" Type="http://schemas.openxmlformats.org/officeDocument/2006/relationships/slideLayout" Target="../slideLayouts/slideLayout2.xml"/><Relationship Id="rId6" Type="http://schemas.openxmlformats.org/officeDocument/2006/relationships/hyperlink" Target="https://dcss.ca.gov/employer-faqs/" TargetMode="External"/><Relationship Id="rId5" Type="http://schemas.openxmlformats.org/officeDocument/2006/relationships/hyperlink" Target="https://dcss.ca.gov/about/" TargetMode="External"/><Relationship Id="rId4" Type="http://schemas.openxmlformats.org/officeDocument/2006/relationships/hyperlink" Target="https://childsupport.ca.gov/state-disbursement-unit/"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dcss.ca.gov/update-contact-inform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7.xml.rels><?xml version="1.0" encoding="UTF-8" standalone="yes"?>
<Relationships xmlns="http://schemas.openxmlformats.org/package/2006/relationships"><Relationship Id="rId3" Type="http://schemas.openxmlformats.org/officeDocument/2006/relationships/hyperlink" Target="https://childsupport.ca.gov/wp-content/uploads/sites/252/Employers/IWO-Fact-Sheet_Final_09.06.2019.pdf?emrc=5de07d" TargetMode="External"/><Relationship Id="rId2" Type="http://schemas.openxmlformats.org/officeDocument/2006/relationships/hyperlink" Target="https://childsupport.ca.gov/wp-content/uploads/sites/252/Employers/2022-05-10_EmployerHandbook_ADA.pdf?emrc=672f61" TargetMode="External"/><Relationship Id="rId1" Type="http://schemas.openxmlformats.org/officeDocument/2006/relationships/slideLayout" Target="../slideLayouts/slideLayout2.xml"/><Relationship Id="rId6" Type="http://schemas.openxmlformats.org/officeDocument/2006/relationships/hyperlink" Target="https://urldefense.com/v3/__https:/childsupport.ca.gov/wp-content/uploads/sites/252/Employers/EIWO-FactSheet_Final_08.29.2019-1.pdf?emrc=7d2a84__;!!JTyGX330HN5x6Ko!ClCotqAwVIrhkjyuw47fIf3uZLeBSk_sZWZWYfpnOrSxp704ZunrOjQwekRYcvZ3fU4mNm3AlvTxaHD0DlceSHs$" TargetMode="External"/><Relationship Id="rId5" Type="http://schemas.openxmlformats.org/officeDocument/2006/relationships/hyperlink" Target="https://childsupport.ca.gov/wp-content/uploads/sites/252/Employers/2022-4-26_New-Hire-Reporting_Fact-Sheet.pdf?emrc=6691ff" TargetMode="External"/><Relationship Id="rId4" Type="http://schemas.openxmlformats.org/officeDocument/2006/relationships/hyperlink" Target="https://childsupport.ca.gov/wp-content/uploads/sites/252/Employers/NMSN-Fact-Sheet_Final_09.13.2019_ADA_actual.pdf?emrc=e24f91"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hyperlink" Target="https://kerncountychildsupportservices.com/"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riversidechildsupport.com/"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css.imperialcounty.org/"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wp.sbcounty.gov/dcs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childsup.ca.gov/Home/LCSAOffices.asp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mailto:eiwomail@acf.hhs.gov" TargetMode="External"/><Relationship Id="rId4" Type="http://schemas.openxmlformats.org/officeDocument/2006/relationships/hyperlink" Target="http://www.acf.hhs.gov/css/employers/e-iwo"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acf.hhs.gov/css/employers/child-support-portal/bonus-lump-sum-reporting" TargetMode="External"/><Relationship Id="rId2" Type="http://schemas.openxmlformats.org/officeDocument/2006/relationships/hyperlink" Target="mailto:lumpsumresponseteam@dcss.ca.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acf.hhs.gov/css/outreach-material/report-lump-sum-payments-online#signup" TargetMode="External"/><Relationship Id="rId2" Type="http://schemas.openxmlformats.org/officeDocument/2006/relationships/hyperlink" Target="http://www.acf.hhs.gov/programs/css/employers/e-IWO" TargetMode="External"/><Relationship Id="rId1" Type="http://schemas.openxmlformats.org/officeDocument/2006/relationships/slideLayout" Target="../slideLayouts/slideLayout2.xml"/><Relationship Id="rId4" Type="http://schemas.openxmlformats.org/officeDocument/2006/relationships/hyperlink" Target="https://ocsp.acf.hhs.gov/csp/home/ocse"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www.acf.hhs.gov/css/contact-information/state-lump-sum-contacts-and-program-requirement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acf.hhs.gov/css/resource/bonus-lump-sum-answers-to-employers-question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acf.hhs.gov/programs/css/resource/state-medical-support-contacts-and-requirements"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dcss.ca.gov/wp-content/uploads/sites/345/2022/12/HealthInsuranceInformation_12122022.pdf"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dcss.ca.gov/wp-content/uploads/sites/345/2022/12/TerminationofBenefits_08192019.pd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acf.hhs.gov/css/resource/national-medical-support-notice-for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edd.ca.gov/en/Payroll_Taxes/e-Services_for_Business" TargetMode="External"/><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edd.ca.gov/en/Payroll_Taxes/e-Services_for_Business" TargetMode="External"/><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css.ca.gov/employer-resource/"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7.xml.rels><?xml version="1.0" encoding="UTF-8" standalone="yes"?>
<Relationships xmlns="http://schemas.openxmlformats.org/package/2006/relationships"><Relationship Id="rId2" Type="http://schemas.openxmlformats.org/officeDocument/2006/relationships/hyperlink" Target="https://childsupport.ca.gov/find-my-local-agency/"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4151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A9A687-C4A6-4097-945A-C3F526FAD8A3}"/>
              </a:ext>
            </a:extLst>
          </p:cNvPr>
          <p:cNvSpPr>
            <a:spLocks noGrp="1"/>
          </p:cNvSpPr>
          <p:nvPr>
            <p:ph idx="1"/>
          </p:nvPr>
        </p:nvSpPr>
        <p:spPr>
          <a:xfrm>
            <a:off x="422787" y="1685924"/>
            <a:ext cx="11159613" cy="4478901"/>
          </a:xfrm>
        </p:spPr>
        <p:txBody>
          <a:bodyPr>
            <a:normAutofit fontScale="85000" lnSpcReduction="10000"/>
          </a:bodyPr>
          <a:lstStyle/>
          <a:p>
            <a:pPr marL="0" indent="0">
              <a:buNone/>
            </a:pPr>
            <a:r>
              <a:rPr lang="en-US" sz="4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What’s the difference?: </a:t>
            </a:r>
          </a:p>
          <a:p>
            <a:pPr marL="0" indent="0">
              <a:buNone/>
            </a:pPr>
            <a:endParaRPr lang="en-US" sz="32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From a Local Child Support Agency (LCSA): </a:t>
            </a:r>
            <a:r>
              <a:rPr lang="en-US" sz="2400" dirty="0">
                <a:latin typeface="Century Gothic" panose="020B0502020202020204" pitchFamily="34" charset="0"/>
                <a:ea typeface="Tahoma" panose="020B0604030504040204" pitchFamily="34" charset="0"/>
                <a:cs typeface="Tahoma" panose="020B0604030504040204" pitchFamily="34" charset="0"/>
              </a:rPr>
              <a:t>Cases managed by child support agencies in any state are called “IV-D” cases, referring to </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Title IV-D</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sz="2400" dirty="0">
                <a:latin typeface="Century Gothic" panose="020B0502020202020204" pitchFamily="34" charset="0"/>
                <a:ea typeface="Tahoma" panose="020B0604030504040204" pitchFamily="34" charset="0"/>
                <a:cs typeface="Tahoma" panose="020B0604030504040204" pitchFamily="34" charset="0"/>
              </a:rPr>
              <a:t>of the Federal Social Security Act, the law that created Child Support Services agencies.</a:t>
            </a:r>
          </a:p>
          <a:p>
            <a:pPr lvl="1"/>
            <a:r>
              <a:rPr lang="en-US" dirty="0">
                <a:latin typeface="Century Gothic" panose="020B0502020202020204" pitchFamily="34" charset="0"/>
                <a:ea typeface="Tahoma" panose="020B0604030504040204" pitchFamily="34" charset="0"/>
                <a:cs typeface="Tahoma" panose="020B0604030504040204" pitchFamily="34" charset="0"/>
              </a:rPr>
              <a:t>Income Withholding Orders are issued by the child support agency administratively  and do not require a judge’s signature.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CCP§706.0301b</a:t>
            </a:r>
            <a:r>
              <a:rPr lang="en-US" dirty="0">
                <a:latin typeface="Century Gothic" panose="020B0502020202020204" pitchFamily="34" charset="0"/>
                <a:ea typeface="Tahoma" panose="020B0604030504040204" pitchFamily="34" charset="0"/>
                <a:cs typeface="Tahoma" panose="020B0604030504040204" pitchFamily="34" charset="0"/>
              </a:rPr>
              <a:t>)</a:t>
            </a:r>
          </a:p>
          <a:p>
            <a:pPr marL="0" indent="0">
              <a:buNone/>
            </a:pPr>
            <a:endParaRPr lang="en-US" sz="24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r>
              <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Private Cases: </a:t>
            </a:r>
            <a:r>
              <a:rPr lang="en-US" sz="2400" dirty="0">
                <a:latin typeface="Century Gothic" panose="020B0502020202020204" pitchFamily="34" charset="0"/>
                <a:ea typeface="Tahoma" panose="020B0604030504040204" pitchFamily="34" charset="0"/>
                <a:cs typeface="Tahoma" panose="020B0604030504040204" pitchFamily="34" charset="0"/>
              </a:rPr>
              <a:t>If the case is not being managed through a child support agency, the family court will issue the Income Withholding Order. This is called a non </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“IV-D” case or Private Case.</a:t>
            </a:r>
          </a:p>
          <a:p>
            <a:pPr lvl="1"/>
            <a:r>
              <a:rPr lang="en-US" dirty="0">
                <a:latin typeface="Century Gothic" panose="020B0502020202020204" pitchFamily="34" charset="0"/>
                <a:ea typeface="Tahoma" panose="020B0604030504040204" pitchFamily="34" charset="0"/>
                <a:cs typeface="Tahoma" panose="020B0604030504040204" pitchFamily="34" charset="0"/>
              </a:rPr>
              <a:t>You the employer will be served with the documentation by a private party, i.e., by either the person who will be receiving the support or that person’s representative.</a:t>
            </a:r>
          </a:p>
          <a:p>
            <a:endParaRPr lang="en-US" dirty="0"/>
          </a:p>
        </p:txBody>
      </p:sp>
    </p:spTree>
    <p:extLst>
      <p:ext uri="{BB962C8B-B14F-4D97-AF65-F5344CB8AC3E}">
        <p14:creationId xmlns:p14="http://schemas.microsoft.com/office/powerpoint/2010/main" val="22597244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86C149-09DF-494B-9264-79C0F5F6C001}"/>
              </a:ext>
            </a:extLst>
          </p:cNvPr>
          <p:cNvSpPr>
            <a:spLocks noGrp="1"/>
          </p:cNvSpPr>
          <p:nvPr>
            <p:ph idx="1"/>
          </p:nvPr>
        </p:nvSpPr>
        <p:spPr>
          <a:xfrm>
            <a:off x="490330" y="1974575"/>
            <a:ext cx="10810461" cy="4308406"/>
          </a:xfrm>
        </p:spPr>
        <p:txBody>
          <a:bodyPr/>
          <a:lstStyle/>
          <a:p>
            <a:pPr>
              <a:defRPr/>
            </a:pPr>
            <a:r>
              <a:rPr lang="en-US" sz="2400" dirty="0">
                <a:latin typeface="Century Gothic" panose="020B0502020202020204" pitchFamily="34" charset="0"/>
                <a:ea typeface="Tahoma" panose="020B0604030504040204" pitchFamily="34" charset="0"/>
                <a:cs typeface="Tahoma" panose="020B0604030504040204" pitchFamily="34" charset="0"/>
              </a:rPr>
              <a:t>CA State Disbursement Unit (SDU) is a single payment processing center for  employers to send child support wage withholding. </a:t>
            </a:r>
          </a:p>
          <a:p>
            <a:pPr>
              <a:defRPr/>
            </a:pPr>
            <a:r>
              <a:rPr lang="en-US" sz="2400" dirty="0">
                <a:latin typeface="Century Gothic" panose="020B0502020202020204" pitchFamily="34" charset="0"/>
                <a:ea typeface="Tahoma" panose="020B0604030504040204" pitchFamily="34" charset="0"/>
                <a:cs typeface="Tahoma" panose="020B0604030504040204" pitchFamily="34" charset="0"/>
              </a:rPr>
              <a:t>Reason for creation: </a:t>
            </a: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Simplify the payment submission </a:t>
            </a:r>
          </a:p>
          <a:p>
            <a:pPr lvl="1">
              <a:defRPr/>
            </a:pPr>
            <a:r>
              <a:rPr lang="en-US" sz="2400" dirty="0">
                <a:latin typeface="Century Gothic" panose="020B0502020202020204" pitchFamily="34" charset="0"/>
                <a:ea typeface="Tahoma" panose="020B0604030504040204" pitchFamily="34" charset="0"/>
                <a:cs typeface="Tahoma" panose="020B0604030504040204" pitchFamily="34" charset="0"/>
              </a:rPr>
              <a:t>Improve accuracy of child support records </a:t>
            </a:r>
          </a:p>
          <a:p>
            <a:pPr lvl="1">
              <a:defRPr/>
            </a:pPr>
            <a:r>
              <a:rPr lang="en-US" sz="2400" dirty="0">
                <a:latin typeface="Century Gothic" panose="020B0502020202020204" pitchFamily="34" charset="0"/>
                <a:ea typeface="Tahoma" panose="020B0604030504040204" pitchFamily="34" charset="0"/>
                <a:cs typeface="Tahoma" panose="020B0604030504040204" pitchFamily="34" charset="0"/>
              </a:rPr>
              <a:t>Disburse speedy payment to the families</a:t>
            </a:r>
          </a:p>
          <a:p>
            <a:pPr>
              <a:defRPr/>
            </a:pPr>
            <a:r>
              <a:rPr lang="en-US" sz="2400" dirty="0">
                <a:latin typeface="Century Gothic" panose="020B0502020202020204" pitchFamily="34" charset="0"/>
                <a:ea typeface="Tahoma" panose="020B0604030504040204" pitchFamily="34" charset="0"/>
                <a:cs typeface="Tahoma" panose="020B0604030504040204" pitchFamily="34" charset="0"/>
              </a:rPr>
              <a:t>Federal law Requires: </a:t>
            </a: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Every US State have one central location which processes all child support payments. </a:t>
            </a: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Employers are required to direct all payments to the SDU.</a:t>
            </a:r>
          </a:p>
          <a:p>
            <a:pPr marL="0" indent="0">
              <a:buNone/>
            </a:pPr>
            <a:endParaRPr lang="en-US" dirty="0"/>
          </a:p>
        </p:txBody>
      </p:sp>
    </p:spTree>
    <p:extLst>
      <p:ext uri="{BB962C8B-B14F-4D97-AF65-F5344CB8AC3E}">
        <p14:creationId xmlns:p14="http://schemas.microsoft.com/office/powerpoint/2010/main" val="10942995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A4090-C4C0-422E-BA2D-0351DF123010}"/>
              </a:ext>
            </a:extLst>
          </p:cNvPr>
          <p:cNvSpPr>
            <a:spLocks noGrp="1"/>
          </p:cNvSpPr>
          <p:nvPr>
            <p:ph idx="1"/>
          </p:nvPr>
        </p:nvSpPr>
        <p:spPr>
          <a:xfrm>
            <a:off x="294860" y="1666599"/>
            <a:ext cx="10677940" cy="4351338"/>
          </a:xfrm>
        </p:spPr>
        <p:txBody>
          <a:bodyPr>
            <a:normAutofit lnSpcReduction="10000"/>
          </a:bodyPr>
          <a:lstStyle/>
          <a:p>
            <a:pPr marL="0" indent="0">
              <a:buNone/>
              <a:defRPr/>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CA SDU: State and County Functions</a:t>
            </a:r>
          </a:p>
          <a:p>
            <a:pPr marL="400050" lvl="1" indent="0">
              <a:buNone/>
              <a:defRPr/>
            </a:pPr>
            <a:endParaRPr lang="en-US" altLang="en-US" sz="2700" dirty="0">
              <a:latin typeface="Tahoma" panose="020B0604030504040204" pitchFamily="34" charset="0"/>
              <a:ea typeface="Tahoma" panose="020B0604030504040204" pitchFamily="34" charset="0"/>
              <a:cs typeface="Tahoma" panose="020B0604030504040204" pitchFamily="34" charset="0"/>
            </a:endParaRP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Centralized Payment Processing</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Collections</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Disbursements</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Fund Allocations</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Set-up Electronic Payments</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Non IV-D Customer Service</a:t>
            </a:r>
          </a:p>
          <a:p>
            <a:pPr marL="0" indent="-57150" algn="ctr">
              <a:buNone/>
              <a:defRPr/>
            </a:pPr>
            <a:r>
              <a:rPr lang="en-US" altLang="en-US" dirty="0" err="1">
                <a:latin typeface="Century Gothic" panose="020B0502020202020204" pitchFamily="34" charset="0"/>
                <a:ea typeface="Tahoma" panose="020B0604030504040204" pitchFamily="34" charset="0"/>
                <a:cs typeface="Tahoma" panose="020B0604030504040204" pitchFamily="34" charset="0"/>
              </a:rPr>
              <a:t>ExpertPay</a:t>
            </a:r>
            <a:r>
              <a:rPr lang="en-US" altLang="en-US" dirty="0">
                <a:latin typeface="Century Gothic" panose="020B0502020202020204" pitchFamily="34" charset="0"/>
                <a:ea typeface="Tahoma" panose="020B0604030504040204" pitchFamily="34" charset="0"/>
                <a:cs typeface="Tahoma" panose="020B0604030504040204" pitchFamily="34" charset="0"/>
              </a:rPr>
              <a:t> for Employer</a:t>
            </a:r>
          </a:p>
          <a:p>
            <a:endParaRPr lang="en-US" dirty="0"/>
          </a:p>
        </p:txBody>
      </p:sp>
      <p:pic>
        <p:nvPicPr>
          <p:cNvPr id="4" name="Picture 3">
            <a:extLst>
              <a:ext uri="{FF2B5EF4-FFF2-40B4-BE49-F238E27FC236}">
                <a16:creationId xmlns:a16="http://schemas.microsoft.com/office/drawing/2014/main" id="{E056062A-4F74-4487-8229-F9CE55F16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285" y="5191401"/>
            <a:ext cx="1254529" cy="1254529"/>
          </a:xfrm>
          <a:prstGeom prst="rect">
            <a:avLst/>
          </a:prstGeom>
          <a:ln>
            <a:noFill/>
          </a:ln>
          <a:effectLst>
            <a:softEdge rad="112500"/>
          </a:effectLst>
        </p:spPr>
      </p:pic>
    </p:spTree>
    <p:extLst>
      <p:ext uri="{BB962C8B-B14F-4D97-AF65-F5344CB8AC3E}">
        <p14:creationId xmlns:p14="http://schemas.microsoft.com/office/powerpoint/2010/main" val="5049148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75F4F0-33C2-4713-B2D9-AA43E10C0664}"/>
              </a:ext>
            </a:extLst>
          </p:cNvPr>
          <p:cNvSpPr>
            <a:spLocks noGrp="1"/>
          </p:cNvSpPr>
          <p:nvPr>
            <p:ph idx="1"/>
          </p:nvPr>
        </p:nvSpPr>
        <p:spPr>
          <a:xfrm>
            <a:off x="161342" y="1704770"/>
            <a:ext cx="10757452" cy="4401172"/>
          </a:xfrm>
        </p:spPr>
        <p:txBody>
          <a:bodyPr>
            <a:normAutofit lnSpcReduction="10000"/>
          </a:bodyPr>
          <a:lstStyle/>
          <a:p>
            <a:pPr marL="0" indent="0">
              <a:buNone/>
              <a:defRPr/>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Employers:</a:t>
            </a:r>
          </a:p>
          <a:p>
            <a:pPr marL="0" indent="0" algn="ctr">
              <a:buNone/>
              <a:defRPr/>
            </a:pPr>
            <a:endParaRPr lang="en-US" altLang="en-US" sz="1400" b="1" u="sng" dirty="0">
              <a:latin typeface="Century Gothic" panose="020B0502020202020204" pitchFamily="34" charset="0"/>
              <a:ea typeface="Tahoma" panose="020B0604030504040204" pitchFamily="34" charset="0"/>
              <a:cs typeface="Tahoma" panose="020B0604030504040204" pitchFamily="34" charset="0"/>
            </a:endParaRP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Remit all California child support payments to SDU</a:t>
            </a: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Include necessary employee identification</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Employee name </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Social security number </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CSE participant number </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Amount </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Date of withholding</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Child Support Enforcement (CSE) case number </a:t>
            </a:r>
          </a:p>
          <a:p>
            <a:endParaRPr lang="en-US" dirty="0"/>
          </a:p>
        </p:txBody>
      </p:sp>
    </p:spTree>
    <p:extLst>
      <p:ext uri="{BB962C8B-B14F-4D97-AF65-F5344CB8AC3E}">
        <p14:creationId xmlns:p14="http://schemas.microsoft.com/office/powerpoint/2010/main" val="9675601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402924-0966-4439-808A-C8E568FAC907}"/>
              </a:ext>
            </a:extLst>
          </p:cNvPr>
          <p:cNvSpPr>
            <a:spLocks noGrp="1"/>
          </p:cNvSpPr>
          <p:nvPr>
            <p:ph idx="1"/>
          </p:nvPr>
        </p:nvSpPr>
        <p:spPr>
          <a:xfrm>
            <a:off x="249444" y="1728614"/>
            <a:ext cx="10545416" cy="4351338"/>
          </a:xfrm>
        </p:spPr>
        <p:txBody>
          <a:bodyPr>
            <a:normAutofit fontScale="92500" lnSpcReduction="10000"/>
          </a:bodyPr>
          <a:lstStyle/>
          <a:p>
            <a:pPr marL="0" indent="0">
              <a:buFontTx/>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SDU Time Frames:</a:t>
            </a:r>
          </a:p>
          <a:p>
            <a:pPr marL="0" indent="0" algn="ctr">
              <a:buFontTx/>
              <a:buNone/>
              <a:defRPr/>
            </a:pPr>
            <a:endParaRPr lang="en-US" sz="1500" b="1" u="sng" dirty="0">
              <a:latin typeface="Century Gothic" panose="020B0502020202020204" pitchFamily="34" charset="0"/>
            </a:endParaRPr>
          </a:p>
          <a:p>
            <a:pPr lvl="2">
              <a:defRPr/>
            </a:pPr>
            <a:r>
              <a:rPr lang="en-US" sz="3200" dirty="0">
                <a:latin typeface="Century Gothic" panose="020B0502020202020204" pitchFamily="34" charset="0"/>
                <a:ea typeface="Tahoma" panose="020B0604030504040204" pitchFamily="34" charset="0"/>
                <a:cs typeface="Tahoma" panose="020B0604030504040204" pitchFamily="34" charset="0"/>
              </a:rPr>
              <a:t>Begin withholding with in 10 days.</a:t>
            </a:r>
          </a:p>
          <a:p>
            <a:pPr lvl="2">
              <a:defRPr/>
            </a:pPr>
            <a:r>
              <a:rPr lang="en-US" sz="3200" dirty="0">
                <a:latin typeface="Century Gothic" panose="020B0502020202020204" pitchFamily="34" charset="0"/>
                <a:ea typeface="Tahoma" panose="020B0604030504040204" pitchFamily="34" charset="0"/>
                <a:cs typeface="Tahoma" panose="020B0604030504040204" pitchFamily="34" charset="0"/>
              </a:rPr>
              <a:t>Send the amount withheld within 7 days.</a:t>
            </a:r>
          </a:p>
          <a:p>
            <a:pPr lvl="2">
              <a:defRPr/>
            </a:pPr>
            <a:r>
              <a:rPr lang="en-US" sz="3200" dirty="0">
                <a:latin typeface="Century Gothic" panose="020B0502020202020204" pitchFamily="34" charset="0"/>
                <a:ea typeface="Tahoma" panose="020B0604030504040204" pitchFamily="34" charset="0"/>
                <a:cs typeface="Tahoma" panose="020B0604030504040204" pitchFamily="34" charset="0"/>
              </a:rPr>
              <a:t>Notify the issuing LCSA in writing within 7 days if the employee is:</a:t>
            </a:r>
          </a:p>
          <a:p>
            <a:pPr marL="3086100" lvl="6" indent="-457200">
              <a:buFont typeface="Wingdings" panose="05000000000000000000" pitchFamily="2" charset="2"/>
              <a:buChar char="ü"/>
              <a:defRPr/>
            </a:pPr>
            <a:r>
              <a:rPr lang="en-US" sz="3200" dirty="0">
                <a:latin typeface="Century Gothic" panose="020B0502020202020204" pitchFamily="34" charset="0"/>
                <a:ea typeface="Tahoma" panose="020B0604030504040204" pitchFamily="34" charset="0"/>
                <a:cs typeface="Tahoma" panose="020B0604030504040204" pitchFamily="34" charset="0"/>
              </a:rPr>
              <a:t>No longer receiving payments from you </a:t>
            </a:r>
          </a:p>
          <a:p>
            <a:pPr marL="3086100" lvl="6" indent="-457200">
              <a:buFont typeface="Wingdings" panose="05000000000000000000" pitchFamily="2" charset="2"/>
              <a:buChar char="ü"/>
              <a:defRPr/>
            </a:pPr>
            <a:r>
              <a:rPr lang="en-US" sz="3200" dirty="0">
                <a:latin typeface="Century Gothic" panose="020B0502020202020204" pitchFamily="34" charset="0"/>
                <a:ea typeface="Tahoma" panose="020B0604030504040204" pitchFamily="34" charset="0"/>
                <a:cs typeface="Tahoma" panose="020B0604030504040204" pitchFamily="34" charset="0"/>
              </a:rPr>
              <a:t>Receiving disability</a:t>
            </a:r>
          </a:p>
          <a:p>
            <a:pPr marL="3086100" lvl="6" indent="-457200">
              <a:buFont typeface="Wingdings" panose="05000000000000000000" pitchFamily="2" charset="2"/>
              <a:buChar char="ü"/>
              <a:defRPr/>
            </a:pPr>
            <a:r>
              <a:rPr lang="en-US" sz="3200" dirty="0">
                <a:latin typeface="Century Gothic" panose="020B0502020202020204" pitchFamily="34" charset="0"/>
                <a:ea typeface="Tahoma" panose="020B0604030504040204" pitchFamily="34" charset="0"/>
                <a:cs typeface="Tahoma" panose="020B0604030504040204" pitchFamily="34" charset="0"/>
              </a:rPr>
              <a:t>On leave</a:t>
            </a:r>
          </a:p>
          <a:p>
            <a:endParaRPr lang="en-US" dirty="0"/>
          </a:p>
        </p:txBody>
      </p:sp>
    </p:spTree>
    <p:extLst>
      <p:ext uri="{BB962C8B-B14F-4D97-AF65-F5344CB8AC3E}">
        <p14:creationId xmlns:p14="http://schemas.microsoft.com/office/powerpoint/2010/main" val="35034116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D18F0-597F-4395-8D73-96909F7362D6}"/>
              </a:ext>
            </a:extLst>
          </p:cNvPr>
          <p:cNvSpPr>
            <a:spLocks noGrp="1"/>
          </p:cNvSpPr>
          <p:nvPr>
            <p:ph idx="1"/>
          </p:nvPr>
        </p:nvSpPr>
        <p:spPr>
          <a:xfrm>
            <a:off x="254000" y="1683026"/>
            <a:ext cx="11099800" cy="4565374"/>
          </a:xfrm>
        </p:spPr>
        <p:txBody>
          <a:bodyPr>
            <a:normAutofit fontScale="92500" lnSpcReduction="20000"/>
          </a:bodyPr>
          <a:lstStyle/>
          <a:p>
            <a:pPr marL="0" indent="-114300">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Payment Options Explained: </a:t>
            </a:r>
          </a:p>
          <a:p>
            <a:pPr marL="800100" lvl="2" indent="0" algn="ctr">
              <a:buNone/>
              <a:defRPr/>
            </a:pPr>
            <a:endParaRPr lang="en-US" sz="2300" b="1" u="sng"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If an employer has more than one employee with a child support obligation, the payments may be combined into a single check.</a:t>
            </a:r>
          </a:p>
          <a:p>
            <a:pPr marL="800100" lvl="2" indent="0">
              <a:buNone/>
              <a:defRPr/>
            </a:pP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Include the following information for each employee:</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Employee name/Independent contractor name</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Child Support Enforcement (CSE) case number</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Employee’s Social Security Number</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Date money was withheld (pay date)</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The amount withheld for each employee</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Include a company contact name and phone number</a:t>
            </a:r>
            <a:endParaRPr lang="en-US" dirty="0">
              <a:latin typeface="Century Gothic" panose="020B0502020202020204" pitchFamily="34" charset="0"/>
              <a:ea typeface="Tahoma" panose="020B0604030504040204" pitchFamily="34" charset="0"/>
              <a:cs typeface="Tahoma" panose="020B0604030504040204" pitchFamily="34" charset="0"/>
            </a:endParaRPr>
          </a:p>
          <a:p>
            <a:pPr lvl="1">
              <a:defRPr/>
            </a:pPr>
            <a:endParaRPr lang="en-US" sz="24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400" dirty="0">
                <a:latin typeface="Century Gothic" panose="020B0502020202020204" pitchFamily="34" charset="0"/>
                <a:ea typeface="Tahoma" panose="020B0604030504040204" pitchFamily="34" charset="0"/>
                <a:cs typeface="Tahoma" panose="020B0604030504040204" pitchFamily="34" charset="0"/>
              </a:rPr>
              <a:t>Employers who fail to withhold the amounts as specified on the IWO may be found liable for the full amount of the support owed, plus a fine. </a:t>
            </a:r>
          </a:p>
          <a:p>
            <a:endParaRPr lang="en-US" dirty="0"/>
          </a:p>
        </p:txBody>
      </p:sp>
    </p:spTree>
    <p:extLst>
      <p:ext uri="{BB962C8B-B14F-4D97-AF65-F5344CB8AC3E}">
        <p14:creationId xmlns:p14="http://schemas.microsoft.com/office/powerpoint/2010/main" val="14719639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F4992E-59C2-4B4E-8C09-61EC8ED4B279}"/>
              </a:ext>
            </a:extLst>
          </p:cNvPr>
          <p:cNvSpPr>
            <a:spLocks noGrp="1"/>
          </p:cNvSpPr>
          <p:nvPr>
            <p:ph idx="1"/>
          </p:nvPr>
        </p:nvSpPr>
        <p:spPr>
          <a:xfrm>
            <a:off x="175590" y="1666598"/>
            <a:ext cx="11115262" cy="4561923"/>
          </a:xfrm>
        </p:spPr>
        <p:txBody>
          <a:bodyPr>
            <a:normAutofit/>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Benefits of Electronic Payment Options:</a:t>
            </a:r>
          </a:p>
          <a:p>
            <a:pPr marL="0" indent="0">
              <a:buNone/>
            </a:pPr>
            <a:endParaRPr lang="en-US" altLang="en-US" sz="1400" b="1" u="sng" dirty="0">
              <a:solidFill>
                <a:schemeClr val="accent6">
                  <a:lumMod val="50000"/>
                </a:schemeClr>
              </a:solidFill>
              <a:latin typeface="Century Gothic" panose="020B0502020202020204" pitchFamily="34" charset="0"/>
              <a:cs typeface="Tahoma" panose="020B0604030504040204" pitchFamily="34" charset="0"/>
            </a:endParaRPr>
          </a:p>
          <a:p>
            <a:r>
              <a:rPr lang="en-US" altLang="en-US" dirty="0">
                <a:latin typeface="Century Gothic" panose="020B0502020202020204" pitchFamily="34" charset="0"/>
                <a:cs typeface="Tahoma" panose="020B0604030504040204" pitchFamily="34" charset="0"/>
              </a:rPr>
              <a:t>Employers are encouraged to send payments electronically. These transactions are faster, more accurate and less expensive to process than paper checks.</a:t>
            </a:r>
          </a:p>
          <a:p>
            <a:r>
              <a:rPr lang="en-US" altLang="en-US" dirty="0">
                <a:latin typeface="Century Gothic" panose="020B0502020202020204" pitchFamily="34" charset="0"/>
                <a:cs typeface="Tahoma" panose="020B0604030504040204" pitchFamily="34" charset="0"/>
              </a:rPr>
              <a:t>If an employer pays taxes electronically to the Franchise Tax Board (FTB) or the Employment Development Department (EDD), then child support payments are required to be sent to the SDU using Electronic Funds Transfer (EFT).</a:t>
            </a:r>
          </a:p>
          <a:p>
            <a:endParaRPr lang="en-US" dirty="0"/>
          </a:p>
        </p:txBody>
      </p:sp>
    </p:spTree>
    <p:extLst>
      <p:ext uri="{BB962C8B-B14F-4D97-AF65-F5344CB8AC3E}">
        <p14:creationId xmlns:p14="http://schemas.microsoft.com/office/powerpoint/2010/main" val="23166544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796DBC-1A83-4F05-AE9A-53E07CE0A9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2138" y="2200275"/>
            <a:ext cx="10063874" cy="3158637"/>
          </a:xfrm>
          <a:prstGeom prst="rect">
            <a:avLst/>
          </a:prstGeom>
          <a:ln>
            <a:solidFill>
              <a:schemeClr val="accent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89238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294F0A99-7CB4-4135-92DD-15AAD9B11F3F}"/>
              </a:ext>
            </a:extLst>
          </p:cNvPr>
          <p:cNvSpPr>
            <a:spLocks noChangeArrowheads="1"/>
          </p:cNvSpPr>
          <p:nvPr/>
        </p:nvSpPr>
        <p:spPr bwMode="auto">
          <a:xfrm>
            <a:off x="71021" y="1634530"/>
            <a:ext cx="11642725" cy="38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Expert Pay Payment: (</a:t>
            </a:r>
            <a:r>
              <a:rPr kumimoji="0" lang="en-US" altLang="en-US" sz="3500" b="1"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N</a:t>
            </a:r>
            <a:r>
              <a:rPr kumimoji="0" lang="en-US" sz="3500" b="1"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ew Payment Portal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1"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Due to regulation changes from the National ACH Clearing House Association (</a:t>
            </a:r>
            <a:r>
              <a:rPr kumimoji="0" lang="en-US" altLang="en-US" sz="2200" b="0" i="0" u="none" strike="noStrike" kern="1200" cap="none" spc="0" normalizeH="0" baseline="0" noProof="0" dirty="0" err="1">
                <a:ln>
                  <a:noFill/>
                </a:ln>
                <a:effectLst/>
                <a:uLnTx/>
                <a:uFillTx/>
                <a:latin typeface="Century Gothic" panose="020B0502020202020204" pitchFamily="34" charset="0"/>
                <a:ea typeface="Tahoma" panose="020B0604030504040204" pitchFamily="34" charset="0"/>
                <a:cs typeface="Tahoma" panose="020B0604030504040204" pitchFamily="34" charset="0"/>
              </a:rPr>
              <a:t>NACHA</a:t>
            </a: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the State Disbursement Unit (</a:t>
            </a:r>
            <a:r>
              <a:rPr kumimoji="0" lang="en-US" altLang="en-US" sz="2200" b="0" i="0" u="none" strike="noStrike" kern="1200" cap="none" spc="0" normalizeH="0" baseline="0" noProof="0" dirty="0" err="1">
                <a:ln>
                  <a:noFill/>
                </a:ln>
                <a:effectLst/>
                <a:uLnTx/>
                <a:uFillTx/>
                <a:latin typeface="Century Gothic" panose="020B0502020202020204" pitchFamily="34" charset="0"/>
                <a:ea typeface="Tahoma" panose="020B0604030504040204" pitchFamily="34" charset="0"/>
                <a:cs typeface="Tahoma" panose="020B0604030504040204" pitchFamily="34" charset="0"/>
              </a:rPr>
              <a:t>SDU</a:t>
            </a: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is required to make changes to the </a:t>
            </a:r>
            <a:r>
              <a:rPr kumimoji="0" lang="en-US" altLang="en-US" sz="2200" b="0" i="0" u="none" strike="noStrike" kern="1200" cap="none" spc="0" normalizeH="0" baseline="0" noProof="0" dirty="0" err="1">
                <a:ln>
                  <a:noFill/>
                </a:ln>
                <a:effectLst/>
                <a:uLnTx/>
                <a:uFillTx/>
                <a:latin typeface="Century Gothic" panose="020B0502020202020204" pitchFamily="34" charset="0"/>
                <a:ea typeface="Tahoma" panose="020B0604030504040204" pitchFamily="34" charset="0"/>
                <a:cs typeface="Tahoma" panose="020B0604030504040204" pitchFamily="34" charset="0"/>
              </a:rPr>
              <a:t>SDU</a:t>
            </a: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payment portal for payments made via a bank account.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The SDU’s current bank account payment option (ACH debit) will be going away and ACH debit payments will now be submitted through the </a:t>
            </a:r>
            <a:r>
              <a:rPr kumimoji="0" lang="en-US" altLang="en-US" sz="2200" b="0" i="0" u="none" strike="noStrike" kern="1200" cap="none" spc="0" normalizeH="0" baseline="0" noProof="0" dirty="0" err="1">
                <a:ln>
                  <a:noFill/>
                </a:ln>
                <a:effectLst/>
                <a:uLnTx/>
                <a:uFillTx/>
                <a:latin typeface="Century Gothic" panose="020B0502020202020204" pitchFamily="34" charset="0"/>
                <a:ea typeface="Tahoma" panose="020B0604030504040204" pitchFamily="34" charset="0"/>
                <a:cs typeface="Tahoma" panose="020B0604030504040204" pitchFamily="34" charset="0"/>
              </a:rPr>
              <a:t>ExpertPay</a:t>
            </a: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platform.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5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50" b="0"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5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5260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A660C-B792-49A3-9422-9C46B2D375BC}"/>
              </a:ext>
            </a:extLst>
          </p:cNvPr>
          <p:cNvSpPr/>
          <p:nvPr/>
        </p:nvSpPr>
        <p:spPr>
          <a:xfrm>
            <a:off x="200025" y="1533525"/>
            <a:ext cx="11706225" cy="43088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err="1">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ExpertPay</a:t>
            </a:r>
            <a:r>
              <a:rPr kumimoji="0" lang="en-US" sz="30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Allows you (the employer) to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Maintain employer data and facilitates the federally mandated payment of child support payments withheld from employees.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Submit child support payments to the State Disbursement unit via the Internet.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Save and maintain payment information for quick transactions.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Create separate Payment Groups: If you have more than one facility in the state, you can create separate profiles for each facility, and if you registered more than one bank account, you can use different bank accounts for different profiles </a:t>
            </a:r>
          </a:p>
        </p:txBody>
      </p:sp>
    </p:spTree>
    <p:extLst>
      <p:ext uri="{BB962C8B-B14F-4D97-AF65-F5344CB8AC3E}">
        <p14:creationId xmlns:p14="http://schemas.microsoft.com/office/powerpoint/2010/main" val="13206232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31E28-9111-4CE8-B666-939435719F1C}"/>
              </a:ext>
            </a:extLst>
          </p:cNvPr>
          <p:cNvSpPr>
            <a:spLocks noGrp="1"/>
          </p:cNvSpPr>
          <p:nvPr>
            <p:ph idx="1"/>
          </p:nvPr>
        </p:nvSpPr>
        <p:spPr>
          <a:xfrm>
            <a:off x="161925" y="1666875"/>
            <a:ext cx="11191875" cy="4395788"/>
          </a:xfrm>
        </p:spPr>
        <p:txBody>
          <a:bodyPr>
            <a:normAutofit lnSpcReduction="10000"/>
          </a:bodyPr>
          <a:lstStyle/>
          <a:p>
            <a:pPr marL="0" indent="0">
              <a:buNone/>
            </a:pPr>
            <a:r>
              <a:rPr lang="en-US" sz="3500" b="1" u="sng" dirty="0" err="1">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ExpertPay</a:t>
            </a: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Getting Started:</a:t>
            </a:r>
          </a:p>
          <a:p>
            <a:pPr marL="0" indent="0">
              <a:buNone/>
            </a:pPr>
            <a:endParaRPr lang="en-US" sz="1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r>
              <a:rPr lang="en-US" sz="2150" dirty="0">
                <a:latin typeface="Century Gothic" panose="020B0502020202020204" pitchFamily="34" charset="0"/>
                <a:ea typeface="Tahoma" panose="020B0604030504040204" pitchFamily="34" charset="0"/>
                <a:cs typeface="Tahoma" panose="020B0604030504040204" pitchFamily="34" charset="0"/>
              </a:rPr>
              <a:t>In order to use </a:t>
            </a:r>
            <a:r>
              <a:rPr lang="en-US" sz="2150" dirty="0" err="1">
                <a:latin typeface="Century Gothic" panose="020B0502020202020204" pitchFamily="34" charset="0"/>
                <a:ea typeface="Tahoma" panose="020B0604030504040204" pitchFamily="34" charset="0"/>
                <a:cs typeface="Tahoma" panose="020B0604030504040204" pitchFamily="34" charset="0"/>
              </a:rPr>
              <a:t>ExpertPay</a:t>
            </a:r>
            <a:r>
              <a:rPr lang="en-US" sz="2150" dirty="0">
                <a:latin typeface="Century Gothic" panose="020B0502020202020204" pitchFamily="34" charset="0"/>
                <a:ea typeface="Tahoma" panose="020B0604030504040204" pitchFamily="34" charset="0"/>
                <a:cs typeface="Tahoma" panose="020B0604030504040204" pitchFamily="34" charset="0"/>
              </a:rPr>
              <a:t>, you will need to register and set-up your user id, your bank account information, and Payment Groups. </a:t>
            </a:r>
          </a:p>
          <a:p>
            <a:pPr marL="457200" lvl="1" indent="0">
              <a:buNone/>
            </a:pPr>
            <a:endParaRPr lang="en-US" sz="215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150" dirty="0">
                <a:latin typeface="Century Gothic" panose="020B0502020202020204" pitchFamily="34" charset="0"/>
                <a:ea typeface="Tahoma" panose="020B0604030504040204" pitchFamily="34" charset="0"/>
                <a:cs typeface="Tahoma" panose="020B0604030504040204" pitchFamily="34" charset="0"/>
              </a:rPr>
              <a:t>Users will also be able to submit payments using their debit/credit card and PayPal account through the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ExpertPay</a:t>
            </a:r>
            <a:r>
              <a:rPr lang="en-US" altLang="en-US" sz="2150" dirty="0">
                <a:latin typeface="Century Gothic" panose="020B0502020202020204" pitchFamily="34" charset="0"/>
                <a:ea typeface="Tahoma" panose="020B0604030504040204" pitchFamily="34" charset="0"/>
                <a:cs typeface="Tahoma" panose="020B0604030504040204" pitchFamily="34" charset="0"/>
              </a:rPr>
              <a:t> platform at cost to the remitter. </a:t>
            </a:r>
          </a:p>
          <a:p>
            <a:pPr lvl="1"/>
            <a:endParaRPr lang="en-US" altLang="en-US" sz="215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150" dirty="0">
                <a:latin typeface="Century Gothic" panose="020B0502020202020204" pitchFamily="34" charset="0"/>
                <a:ea typeface="Tahoma" panose="020B0604030504040204" pitchFamily="34" charset="0"/>
                <a:cs typeface="Tahoma" panose="020B0604030504040204" pitchFamily="34" charset="0"/>
              </a:rPr>
              <a:t>The current process for using credit card via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SDU</a:t>
            </a:r>
            <a:r>
              <a:rPr lang="en-US" altLang="en-US" sz="2150" dirty="0">
                <a:latin typeface="Century Gothic" panose="020B0502020202020204" pitchFamily="34" charset="0"/>
                <a:ea typeface="Tahoma" panose="020B0604030504040204" pitchFamily="34" charset="0"/>
                <a:cs typeface="Tahoma" panose="020B0604030504040204" pitchFamily="34" charset="0"/>
              </a:rPr>
              <a:t> website,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IVR</a:t>
            </a:r>
            <a:r>
              <a:rPr lang="en-US" altLang="en-US" sz="2150" dirty="0">
                <a:latin typeface="Century Gothic" panose="020B0502020202020204" pitchFamily="34" charset="0"/>
                <a:ea typeface="Tahoma" panose="020B0604030504040204" pitchFamily="34" charset="0"/>
                <a:cs typeface="Tahoma" panose="020B0604030504040204" pitchFamily="34" charset="0"/>
              </a:rPr>
              <a:t>,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ePayment</a:t>
            </a:r>
            <a:r>
              <a:rPr lang="en-US" altLang="en-US" sz="2150" dirty="0">
                <a:latin typeface="Century Gothic" panose="020B0502020202020204" pitchFamily="34" charset="0"/>
                <a:ea typeface="Tahoma" panose="020B0604030504040204" pitchFamily="34" charset="0"/>
                <a:cs typeface="Tahoma" panose="020B0604030504040204" pitchFamily="34" charset="0"/>
              </a:rPr>
              <a:t> Link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CSE</a:t>
            </a:r>
            <a:r>
              <a:rPr lang="en-US" altLang="en-US" sz="2150" dirty="0">
                <a:latin typeface="Century Gothic" panose="020B0502020202020204" pitchFamily="34" charset="0"/>
                <a:ea typeface="Tahoma" panose="020B0604030504040204" pitchFamily="34" charset="0"/>
                <a:cs typeface="Tahoma" panose="020B0604030504040204" pitchFamily="34" charset="0"/>
              </a:rPr>
              <a:t> link) and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ePayment</a:t>
            </a:r>
            <a:r>
              <a:rPr lang="en-US" altLang="en-US" sz="2150" dirty="0">
                <a:latin typeface="Century Gothic" panose="020B0502020202020204" pitchFamily="34" charset="0"/>
                <a:ea typeface="Tahoma" panose="020B0604030504040204" pitchFamily="34" charset="0"/>
                <a:cs typeface="Tahoma" panose="020B0604030504040204" pitchFamily="34" charset="0"/>
              </a:rPr>
              <a:t> Call Center remains intact for customers at no cost. </a:t>
            </a:r>
          </a:p>
          <a:p>
            <a:pPr marL="457200" lvl="1" indent="0">
              <a:buNone/>
            </a:pPr>
            <a:endParaRPr lang="en-US" altLang="en-US" sz="2150" dirty="0">
              <a:latin typeface="Century Gothic" panose="020B0502020202020204" pitchFamily="34" charset="0"/>
              <a:ea typeface="Tahoma" panose="020B0604030504040204" pitchFamily="34" charset="0"/>
              <a:cs typeface="Tahoma" panose="020B0604030504040204" pitchFamily="34" charset="0"/>
            </a:endParaRPr>
          </a:p>
          <a:p>
            <a:pPr lvl="1" eaLnBrk="0" fontAlgn="base" hangingPunct="0">
              <a:lnSpc>
                <a:spcPct val="100000"/>
              </a:lnSpc>
              <a:spcBef>
                <a:spcPct val="0"/>
              </a:spcBef>
              <a:spcAft>
                <a:spcPct val="0"/>
              </a:spcAft>
            </a:pPr>
            <a:r>
              <a:rPr lang="en-US" altLang="en-US" sz="2150" dirty="0">
                <a:latin typeface="Century Gothic" panose="020B0502020202020204" pitchFamily="34" charset="0"/>
                <a:ea typeface="Tahoma" panose="020B0604030504040204" pitchFamily="34" charset="0"/>
                <a:cs typeface="Tahoma" panose="020B0604030504040204" pitchFamily="34" charset="0"/>
              </a:rPr>
              <a:t>Details are on the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ExpertPay</a:t>
            </a:r>
            <a:r>
              <a:rPr lang="en-US" altLang="en-US" sz="2150" dirty="0">
                <a:latin typeface="Century Gothic" panose="020B0502020202020204" pitchFamily="34" charset="0"/>
                <a:ea typeface="Tahoma" panose="020B0604030504040204" pitchFamily="34" charset="0"/>
                <a:cs typeface="Tahoma" panose="020B0604030504040204" pitchFamily="34" charset="0"/>
              </a:rPr>
              <a:t> website</a:t>
            </a:r>
            <a:r>
              <a:rPr lang="en-US" altLang="en-US" dirty="0">
                <a:latin typeface="Century Gothic" panose="020B0502020202020204" pitchFamily="34" charset="0"/>
                <a:ea typeface="Tahoma" panose="020B0604030504040204" pitchFamily="34" charset="0"/>
                <a:cs typeface="Tahoma" panose="020B0604030504040204" pitchFamily="34" charset="0"/>
              </a:rPr>
              <a:t> </a:t>
            </a:r>
          </a:p>
          <a:p>
            <a:pPr marL="457200" lvl="1" indent="0" eaLnBrk="0" fontAlgn="base" hangingPunct="0">
              <a:lnSpc>
                <a:spcPct val="100000"/>
              </a:lnSpc>
              <a:spcBef>
                <a:spcPct val="0"/>
              </a:spcBef>
              <a:spcAft>
                <a:spcPct val="0"/>
              </a:spcAft>
              <a:buNone/>
            </a:pPr>
            <a:r>
              <a:rPr lang="en-US" alt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https://www.expertpay.com/employerapp/#/help</a:t>
            </a:r>
            <a:endParaRPr lang="en-US" alt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pPr>
            <a:endParaRPr lang="en-US" dirty="0">
              <a:latin typeface="Century Gothic" panose="020B0502020202020204" pitchFamily="34" charset="0"/>
            </a:endParaRPr>
          </a:p>
          <a:p>
            <a:pPr marL="0" indent="0">
              <a:buNone/>
            </a:pPr>
            <a:endParaRPr lang="en-US" dirty="0"/>
          </a:p>
        </p:txBody>
      </p:sp>
    </p:spTree>
    <p:extLst>
      <p:ext uri="{BB962C8B-B14F-4D97-AF65-F5344CB8AC3E}">
        <p14:creationId xmlns:p14="http://schemas.microsoft.com/office/powerpoint/2010/main" val="3607172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E0BEF7-7990-42B0-84AB-994579643B26}"/>
              </a:ext>
            </a:extLst>
          </p:cNvPr>
          <p:cNvSpPr>
            <a:spLocks noGrp="1"/>
          </p:cNvSpPr>
          <p:nvPr>
            <p:ph idx="1"/>
          </p:nvPr>
        </p:nvSpPr>
        <p:spPr>
          <a:xfrm>
            <a:off x="190684" y="1683397"/>
            <a:ext cx="11344276" cy="4327525"/>
          </a:xfrm>
        </p:spPr>
        <p:txBody>
          <a:bodyPr>
            <a:normAutofit fontScale="92500" lnSpcReduction="10000"/>
          </a:bodyPr>
          <a:lstStyle/>
          <a:p>
            <a:pPr marL="0" indent="0">
              <a:buNone/>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Responsibilities:</a:t>
            </a:r>
          </a:p>
          <a:p>
            <a:pPr marL="0" indent="0">
              <a:buNone/>
            </a:pPr>
            <a:endParaRPr lang="en-US" sz="30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2600" dirty="0">
                <a:latin typeface="Century Gothic" panose="020B0502020202020204" pitchFamily="34" charset="0"/>
                <a:ea typeface="Tahoma" panose="020B0604030504040204" pitchFamily="34" charset="0"/>
                <a:cs typeface="Tahoma" panose="020B0604030504040204" pitchFamily="34" charset="0"/>
              </a:rPr>
              <a:t>Private Orders (Non IV-D) do not originate from the LCSA, the California State Disbursement Unit (SDU), which processes all child support payments, may need additional information to ensure the payment is processed accurately. This may include employee’s social security or court case number.</a:t>
            </a:r>
          </a:p>
          <a:p>
            <a:pPr marL="0" indent="0">
              <a:lnSpc>
                <a:spcPct val="100000"/>
              </a:lnSpc>
              <a:buNone/>
            </a:pPr>
            <a:endParaRPr lang="en-US" sz="2600" dirty="0">
              <a:latin typeface="Century Gothic" panose="020B0502020202020204" pitchFamily="34" charset="0"/>
              <a:ea typeface="Tahoma" panose="020B0604030504040204" pitchFamily="34" charset="0"/>
              <a:cs typeface="Tahoma" panose="020B0604030504040204" pitchFamily="34" charset="0"/>
            </a:endParaRPr>
          </a:p>
          <a:p>
            <a:r>
              <a:rPr lang="en-US" sz="2600" dirty="0">
                <a:latin typeface="Century Gothic" panose="020B0502020202020204" pitchFamily="34" charset="0"/>
                <a:ea typeface="Tahoma" panose="020B0604030504040204" pitchFamily="34" charset="0"/>
                <a:cs typeface="Tahoma" panose="020B0604030504040204" pitchFamily="34" charset="0"/>
              </a:rPr>
              <a:t>Employers may receive an Income Withholding Order by a California local child support agency, by another state’s child support agency, or by a private party</a:t>
            </a:r>
          </a:p>
        </p:txBody>
      </p:sp>
    </p:spTree>
    <p:extLst>
      <p:ext uri="{BB962C8B-B14F-4D97-AF65-F5344CB8AC3E}">
        <p14:creationId xmlns:p14="http://schemas.microsoft.com/office/powerpoint/2010/main" val="32518643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31E28-9111-4CE8-B666-939435719F1C}"/>
              </a:ext>
            </a:extLst>
          </p:cNvPr>
          <p:cNvSpPr>
            <a:spLocks noGrp="1"/>
          </p:cNvSpPr>
          <p:nvPr>
            <p:ph idx="1"/>
          </p:nvPr>
        </p:nvSpPr>
        <p:spPr>
          <a:xfrm>
            <a:off x="161925" y="1666875"/>
            <a:ext cx="11191875" cy="4395788"/>
          </a:xfrm>
        </p:spPr>
        <p:txBody>
          <a:bodyPr>
            <a:normAutofit/>
          </a:bodyPr>
          <a:lstStyle/>
          <a:p>
            <a:pPr marL="0" indent="0">
              <a:buNone/>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ACH Credit Payments:</a:t>
            </a:r>
          </a:p>
          <a:p>
            <a:pPr marL="0" indent="0">
              <a:buNone/>
            </a:pPr>
            <a:endParaRPr lang="en-US" sz="14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tx1"/>
              </a:buClr>
            </a:pPr>
            <a:r>
              <a:rPr lang="en-US" sz="2800" b="1" dirty="0">
                <a:solidFill>
                  <a:schemeClr val="accent6">
                    <a:lumMod val="75000"/>
                  </a:schemeClr>
                </a:solidFill>
                <a:latin typeface="Century Gothic" panose="020B0502020202020204" pitchFamily="34" charset="0"/>
              </a:rPr>
              <a:t>Automated Clearing House (ACH) Credit </a:t>
            </a:r>
          </a:p>
          <a:p>
            <a:pPr lvl="1" indent="-457200">
              <a:buClr>
                <a:schemeClr val="tx1"/>
              </a:buClr>
            </a:pPr>
            <a:r>
              <a:rPr lang="en-US" dirty="0">
                <a:latin typeface="Century Gothic" panose="020B0502020202020204" pitchFamily="34" charset="0"/>
              </a:rPr>
              <a:t>Use your own payroll software to send Automated Clearing House credit payments (similar to direct deposit) utilizing CCD+ or CTX formats using the standard child support addendum segment.</a:t>
            </a:r>
          </a:p>
          <a:p>
            <a:pPr marL="228600" lvl="1" indent="0">
              <a:buClr>
                <a:schemeClr val="tx1"/>
              </a:buClr>
              <a:buNone/>
            </a:pPr>
            <a:endParaRPr lang="en-US" dirty="0">
              <a:latin typeface="Century Gothic" panose="020B0502020202020204" pitchFamily="34" charset="0"/>
            </a:endParaRPr>
          </a:p>
          <a:p>
            <a:pPr lvl="1" indent="-457200">
              <a:buClr>
                <a:schemeClr val="tx1"/>
              </a:buClr>
            </a:pPr>
            <a:r>
              <a:rPr lang="en-US" dirty="0">
                <a:latin typeface="Century Gothic" panose="020B0502020202020204" pitchFamily="34" charset="0"/>
              </a:rPr>
              <a:t>The CA SDU electronic help desk is here to help answer any questions by calling (866) 901-3212 (option 1) or email </a:t>
            </a:r>
            <a:r>
              <a:rPr lang="en-US" dirty="0">
                <a:solidFill>
                  <a:schemeClr val="accent6">
                    <a:lumMod val="75000"/>
                  </a:schemeClr>
                </a:solidFill>
                <a:latin typeface="Century Gothic" panose="020B0502020202020204" pitchFamily="34" charset="0"/>
                <a:hlinkClick r:id="rId2">
                  <a:extLst>
                    <a:ext uri="{A12FA001-AC4F-418D-AE19-62706E023703}">
                      <ahyp:hlinkClr xmlns:ahyp="http://schemas.microsoft.com/office/drawing/2018/hyperlinkcolor" val="tx"/>
                    </a:ext>
                  </a:extLst>
                </a:hlinkClick>
              </a:rPr>
              <a:t>casdu-electronichelpdesk@dcss.ca.gov</a:t>
            </a:r>
            <a:r>
              <a:rPr lang="en-US" dirty="0">
                <a:latin typeface="Century Gothic" panose="020B0502020202020204" pitchFamily="34" charset="0"/>
              </a:rPr>
              <a:t>	</a:t>
            </a:r>
          </a:p>
          <a:p>
            <a:pPr lvl="1">
              <a:buClr>
                <a:schemeClr val="tx1"/>
              </a:buClr>
            </a:pPr>
            <a:endParaRPr lang="en-US" dirty="0">
              <a:latin typeface="Century Gothic" panose="020B0502020202020204" pitchFamily="34" charset="0"/>
            </a:endParaRPr>
          </a:p>
          <a:p>
            <a:pPr marL="0" indent="0">
              <a:buNone/>
            </a:pPr>
            <a:endParaRPr lang="en-US" dirty="0"/>
          </a:p>
        </p:txBody>
      </p:sp>
    </p:spTree>
    <p:extLst>
      <p:ext uri="{BB962C8B-B14F-4D97-AF65-F5344CB8AC3E}">
        <p14:creationId xmlns:p14="http://schemas.microsoft.com/office/powerpoint/2010/main" val="30963369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8E3B10-2397-469D-9C44-2224B2012B1B}"/>
              </a:ext>
            </a:extLst>
          </p:cNvPr>
          <p:cNvSpPr>
            <a:spLocks noGrp="1"/>
          </p:cNvSpPr>
          <p:nvPr>
            <p:ph idx="1"/>
          </p:nvPr>
        </p:nvSpPr>
        <p:spPr>
          <a:xfrm>
            <a:off x="238125" y="1638300"/>
            <a:ext cx="11115675" cy="4538663"/>
          </a:xfrm>
        </p:spPr>
        <p:txBody>
          <a:bodyPr>
            <a:normAutofit fontScale="77500" lnSpcReduction="20000"/>
          </a:bodyPr>
          <a:lstStyle/>
          <a:p>
            <a:pPr marL="0" indent="0">
              <a:buNone/>
            </a:pPr>
            <a:r>
              <a:rPr lang="en-US" altLang="en-US" sz="4500" b="1" u="sng" dirty="0">
                <a:solidFill>
                  <a:schemeClr val="accent6">
                    <a:lumMod val="50000"/>
                  </a:schemeClr>
                </a:solidFill>
                <a:latin typeface="Century Gothic" panose="020B0502020202020204" pitchFamily="34" charset="0"/>
                <a:cs typeface="Tahoma" panose="020B0604030504040204" pitchFamily="34" charset="0"/>
              </a:rPr>
              <a:t>Employer Payment Options:</a:t>
            </a:r>
          </a:p>
          <a:p>
            <a:pPr marL="3086100" lvl="7" indent="0">
              <a:buNone/>
            </a:pPr>
            <a:endParaRPr lang="en-US" altLang="en-US" sz="2800" dirty="0">
              <a:latin typeface="Century Gothic" panose="020B0502020202020204" pitchFamily="34" charset="0"/>
              <a:cs typeface="Tahoma" panose="020B0604030504040204" pitchFamily="34" charset="0"/>
            </a:endParaRPr>
          </a:p>
          <a:p>
            <a:pPr marL="1828800" lvl="4" indent="0">
              <a:buNone/>
            </a:pPr>
            <a:r>
              <a:rPr lang="en-US" altLang="en-US" sz="2800" dirty="0">
                <a:latin typeface="Century Gothic" panose="020B0502020202020204" pitchFamily="34" charset="0"/>
                <a:cs typeface="Tahoma" panose="020B0604030504040204" pitchFamily="34" charset="0"/>
              </a:rPr>
              <a:t>Online</a:t>
            </a:r>
            <a:r>
              <a:rPr lang="en-US" altLang="en-US" sz="2800" dirty="0">
                <a:solidFill>
                  <a:schemeClr val="accent6">
                    <a:lumMod val="75000"/>
                  </a:schemeClr>
                </a:solidFill>
                <a:latin typeface="Century Gothic" panose="020B0502020202020204" pitchFamily="34" charset="0"/>
                <a:cs typeface="Tahoma" panose="020B0604030504040204" pitchFamily="34" charset="0"/>
              </a:rPr>
              <a:t>:        </a:t>
            </a:r>
            <a:r>
              <a:rPr lang="en-US" altLang="en-US" sz="2800" dirty="0">
                <a:solidFill>
                  <a:schemeClr val="accent6">
                    <a:lumMod val="75000"/>
                  </a:schemeClr>
                </a:solidFill>
                <a:latin typeface="Century Gothic" panose="020B050202020202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https://childsupport.ca.gov/state-disbursement-unit/</a:t>
            </a:r>
            <a:r>
              <a:rPr lang="en-US" altLang="en-US" sz="2800" dirty="0">
                <a:latin typeface="Century Gothic" panose="020B0502020202020204" pitchFamily="34" charset="0"/>
                <a:cs typeface="Tahoma" panose="020B0604030504040204" pitchFamily="34" charset="0"/>
              </a:rPr>
              <a:t>	        Using debit, credit card or bank account information</a:t>
            </a:r>
          </a:p>
          <a:p>
            <a:pPr marL="3543300" lvl="8" indent="0">
              <a:buNone/>
            </a:pPr>
            <a:r>
              <a:rPr lang="en-US" altLang="en-US" sz="2800" dirty="0">
                <a:latin typeface="Century Gothic" panose="020B0502020202020204" pitchFamily="34" charset="0"/>
                <a:cs typeface="Tahoma" panose="020B0604030504040204" pitchFamily="34" charset="0"/>
              </a:rPr>
              <a:t>Phone: (866) 901-3212 (Option 1)</a:t>
            </a:r>
          </a:p>
          <a:p>
            <a:pPr marL="3543300" lvl="8" indent="0">
              <a:buNone/>
            </a:pPr>
            <a:endParaRPr lang="en-US" altLang="en-US" sz="2800" dirty="0">
              <a:latin typeface="Century Gothic" panose="020B0502020202020204" pitchFamily="34" charset="0"/>
              <a:cs typeface="Tahoma" panose="020B0604030504040204" pitchFamily="34" charset="0"/>
            </a:endParaRPr>
          </a:p>
          <a:p>
            <a:pPr marL="1828800" lvl="4" indent="0">
              <a:buNone/>
            </a:pPr>
            <a:r>
              <a:rPr lang="en-US" altLang="en-US" sz="2800" dirty="0">
                <a:latin typeface="Century Gothic" panose="020B0502020202020204" pitchFamily="34" charset="0"/>
                <a:cs typeface="Tahoma" panose="020B0604030504040204" pitchFamily="34" charset="0"/>
              </a:rPr>
              <a:t>Check mail to: </a:t>
            </a:r>
          </a:p>
          <a:p>
            <a:pPr marL="3543300" lvl="8" indent="0">
              <a:buNone/>
            </a:pPr>
            <a:r>
              <a:rPr lang="en-US" altLang="en-US" sz="2800" dirty="0">
                <a:latin typeface="Century Gothic" panose="020B0502020202020204" pitchFamily="34" charset="0"/>
                <a:cs typeface="Tahoma" panose="020B0604030504040204" pitchFamily="34" charset="0"/>
              </a:rPr>
              <a:t>State Disbursement Unit</a:t>
            </a:r>
          </a:p>
          <a:p>
            <a:pPr marL="3543300" lvl="8" indent="0">
              <a:buNone/>
            </a:pPr>
            <a:r>
              <a:rPr lang="en-US" altLang="en-US" sz="2800" dirty="0">
                <a:latin typeface="Century Gothic" panose="020B0502020202020204" pitchFamily="34" charset="0"/>
                <a:cs typeface="Tahoma" panose="020B0604030504040204" pitchFamily="34" charset="0"/>
              </a:rPr>
              <a:t>P.O Box 989067 </a:t>
            </a:r>
          </a:p>
          <a:p>
            <a:pPr marL="3543300" lvl="8" indent="0">
              <a:buNone/>
            </a:pPr>
            <a:r>
              <a:rPr lang="en-US" altLang="en-US" sz="2800" dirty="0">
                <a:latin typeface="Century Gothic" panose="020B0502020202020204" pitchFamily="34" charset="0"/>
                <a:cs typeface="Tahoma" panose="020B0604030504040204" pitchFamily="34" charset="0"/>
              </a:rPr>
              <a:t>West Sacramento CA. 95798-1326</a:t>
            </a:r>
          </a:p>
          <a:p>
            <a:pPr marL="3543300" lvl="8" indent="0">
              <a:buNone/>
            </a:pPr>
            <a:endParaRPr lang="en-US" altLang="en-US" sz="2800" dirty="0">
              <a:latin typeface="Century Gothic" panose="020B0502020202020204" pitchFamily="34" charset="0"/>
              <a:cs typeface="Tahoma" panose="020B0604030504040204" pitchFamily="34" charset="0"/>
            </a:endParaRPr>
          </a:p>
          <a:p>
            <a:pPr marL="1714500" lvl="4" indent="0">
              <a:buNone/>
            </a:pPr>
            <a:r>
              <a:rPr lang="en-US" sz="2800" dirty="0" err="1">
                <a:latin typeface="Century Gothic" panose="020B0502020202020204" pitchFamily="34" charset="0"/>
                <a:cs typeface="Tahoma" panose="020B0604030504040204" pitchFamily="34" charset="0"/>
              </a:rPr>
              <a:t>ExpertPay</a:t>
            </a:r>
            <a:r>
              <a:rPr lang="en-US" sz="2800" dirty="0">
                <a:latin typeface="Century Gothic" panose="020B0502020202020204" pitchFamily="34" charset="0"/>
                <a:cs typeface="Tahoma" panose="020B0604030504040204" pitchFamily="34" charset="0"/>
              </a:rPr>
              <a:t>:    </a:t>
            </a:r>
            <a:r>
              <a:rPr lang="en-US" sz="2800" dirty="0">
                <a:solidFill>
                  <a:schemeClr val="accent6">
                    <a:lumMod val="75000"/>
                  </a:schemeClr>
                </a:solidFill>
                <a:latin typeface="Century Gothic" panose="020B050202020202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https://www.expertpay.com/</a:t>
            </a:r>
            <a:endParaRPr lang="en-US" sz="2800" dirty="0">
              <a:solidFill>
                <a:schemeClr val="accent6">
                  <a:lumMod val="75000"/>
                </a:schemeClr>
              </a:solidFill>
              <a:latin typeface="Century Gothic" panose="020B0502020202020204" pitchFamily="34" charset="0"/>
              <a:cs typeface="Tahoma" panose="020B0604030504040204" pitchFamily="34" charset="0"/>
            </a:endParaRPr>
          </a:p>
          <a:p>
            <a:pPr marL="3543300" lvl="8" indent="0">
              <a:buNone/>
            </a:pPr>
            <a:r>
              <a:rPr lang="en-US" sz="2800" dirty="0">
                <a:solidFill>
                  <a:schemeClr val="accent6">
                    <a:lumMod val="75000"/>
                  </a:schemeClr>
                </a:solidFill>
                <a:latin typeface="Century Gothic" panose="020B050202020202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customer.service@expertpay.com</a:t>
            </a:r>
            <a:endParaRPr lang="en-US" sz="2800" dirty="0">
              <a:solidFill>
                <a:schemeClr val="accent6">
                  <a:lumMod val="75000"/>
                </a:schemeClr>
              </a:solidFill>
              <a:latin typeface="Century Gothic" panose="020B0502020202020204" pitchFamily="34" charset="0"/>
              <a:cs typeface="Tahoma" panose="020B0604030504040204" pitchFamily="34" charset="0"/>
            </a:endParaRPr>
          </a:p>
          <a:p>
            <a:pPr marL="3543300" lvl="8" indent="0">
              <a:buNone/>
            </a:pPr>
            <a:r>
              <a:rPr lang="en-US" sz="2800" dirty="0">
                <a:latin typeface="Century Gothic" panose="020B0502020202020204" pitchFamily="34" charset="0"/>
                <a:cs typeface="Tahoma" panose="020B0604030504040204" pitchFamily="34" charset="0"/>
              </a:rPr>
              <a:t>Phone: (800) 403-0879</a:t>
            </a:r>
            <a:endParaRPr lang="en-US" sz="2800" dirty="0">
              <a:latin typeface="Century Gothic" panose="020B0502020202020204" pitchFamily="34" charset="0"/>
            </a:endParaRPr>
          </a:p>
        </p:txBody>
      </p:sp>
    </p:spTree>
    <p:extLst>
      <p:ext uri="{BB962C8B-B14F-4D97-AF65-F5344CB8AC3E}">
        <p14:creationId xmlns:p14="http://schemas.microsoft.com/office/powerpoint/2010/main" val="15899019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7F654-4E79-4C82-ADCA-F9638990AC3C}"/>
              </a:ext>
            </a:extLst>
          </p:cNvPr>
          <p:cNvSpPr>
            <a:spLocks noGrp="1"/>
          </p:cNvSpPr>
          <p:nvPr>
            <p:ph idx="1"/>
          </p:nvPr>
        </p:nvSpPr>
        <p:spPr>
          <a:xfrm>
            <a:off x="276837" y="1653346"/>
            <a:ext cx="11669086" cy="4575175"/>
          </a:xfrm>
        </p:spPr>
        <p:txBody>
          <a:bodyPr>
            <a:normAutofit fontScale="92500" lnSpcReduction="10000"/>
          </a:bodyPr>
          <a:lstStyle/>
          <a:p>
            <a:pPr marL="0" indent="0">
              <a:buNone/>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Contact Information:</a:t>
            </a:r>
          </a:p>
          <a:p>
            <a:pPr marL="0" indent="0">
              <a:buFontTx/>
              <a:buNone/>
            </a:pPr>
            <a:endParaRPr lang="en-US" altLang="en-US" sz="1800" dirty="0">
              <a:latin typeface="Century Gothic" panose="020B0502020202020204" pitchFamily="34" charset="0"/>
              <a:cs typeface="Tahoma" panose="020B0604030504040204" pitchFamily="34" charset="0"/>
            </a:endParaRPr>
          </a:p>
          <a:p>
            <a:pPr marL="1371600" lvl="3" indent="0">
              <a:buNone/>
            </a:pPr>
            <a:r>
              <a:rPr lang="en-US" altLang="en-US" sz="2200" dirty="0">
                <a:latin typeface="Century Gothic" panose="020B0502020202020204" pitchFamily="34" charset="0"/>
                <a:cs typeface="Tahoma" panose="020B0604030504040204" pitchFamily="34" charset="0"/>
              </a:rPr>
              <a:t>California Child Support Services </a:t>
            </a:r>
          </a:p>
          <a:p>
            <a:pPr marL="1371600" lvl="3" indent="0">
              <a:buNone/>
            </a:pPr>
            <a:r>
              <a:rPr lang="en-US" altLang="en-US" sz="2200" dirty="0">
                <a:latin typeface="Century Gothic" panose="020B0502020202020204" pitchFamily="34" charset="0"/>
                <a:cs typeface="Tahoma" panose="020B0604030504040204" pitchFamily="34" charset="0"/>
              </a:rPr>
              <a:t>Website: </a:t>
            </a:r>
            <a:r>
              <a:rPr lang="en-US" altLang="en-US" sz="2200" dirty="0">
                <a:solidFill>
                  <a:schemeClr val="accent6">
                    <a:lumMod val="75000"/>
                  </a:schemeClr>
                </a:solidFill>
                <a:latin typeface="Century Gothic" panose="020B050202020202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dcss.ca.gov/</a:t>
            </a:r>
            <a:r>
              <a:rPr lang="en-US" altLang="en-US" sz="2200" dirty="0">
                <a:solidFill>
                  <a:schemeClr val="accent6">
                    <a:lumMod val="75000"/>
                  </a:schemeClr>
                </a:solidFill>
                <a:latin typeface="Century Gothic" panose="020B0502020202020204" pitchFamily="34" charset="0"/>
                <a:cs typeface="Tahoma" panose="020B0604030504040204" pitchFamily="34" charset="0"/>
              </a:rPr>
              <a:t>	</a:t>
            </a:r>
            <a:r>
              <a:rPr lang="en-US" altLang="en-US" sz="2200" dirty="0">
                <a:latin typeface="Century Gothic" panose="020B0502020202020204" pitchFamily="34" charset="0"/>
                <a:cs typeface="Tahoma" panose="020B0604030504040204" pitchFamily="34" charset="0"/>
              </a:rPr>
              <a:t>	</a:t>
            </a:r>
          </a:p>
          <a:p>
            <a:pPr marL="1371600" lvl="3" indent="0">
              <a:buNone/>
            </a:pPr>
            <a:r>
              <a:rPr lang="en-US" altLang="en-US" sz="2200" dirty="0">
                <a:latin typeface="Century Gothic" panose="020B0502020202020204" pitchFamily="34" charset="0"/>
                <a:cs typeface="Tahoma" panose="020B0604030504040204" pitchFamily="34" charset="0"/>
              </a:rPr>
              <a:t>Contact them between the hours of 6:00 am to 6:00 pm </a:t>
            </a:r>
          </a:p>
          <a:p>
            <a:pPr marL="1371600" lvl="3" indent="0">
              <a:buNone/>
            </a:pPr>
            <a:r>
              <a:rPr lang="en-US" altLang="en-US" sz="2200" dirty="0">
                <a:latin typeface="Century Gothic" panose="020B0502020202020204" pitchFamily="34" charset="0"/>
                <a:cs typeface="Tahoma" panose="020B0604030504040204" pitchFamily="34" charset="0"/>
              </a:rPr>
              <a:t>	Phone: (866) 901-3212 (option 1)</a:t>
            </a:r>
          </a:p>
          <a:p>
            <a:pPr marL="1371600" lvl="3" indent="0">
              <a:buNone/>
            </a:pPr>
            <a:r>
              <a:rPr lang="en-US" altLang="en-US" sz="2200" dirty="0">
                <a:latin typeface="Century Gothic" panose="020B0502020202020204" pitchFamily="34" charset="0"/>
                <a:cs typeface="Tahoma" panose="020B0604030504040204" pitchFamily="34" charset="0"/>
              </a:rPr>
              <a:t>	Fax: (888) 587-5471</a:t>
            </a:r>
          </a:p>
          <a:p>
            <a:pPr marL="1371600" lvl="3" indent="0">
              <a:buNone/>
            </a:pPr>
            <a:r>
              <a:rPr lang="en-US" altLang="en-US" sz="2200" dirty="0">
                <a:latin typeface="Century Gothic" panose="020B0502020202020204" pitchFamily="34" charset="0"/>
                <a:cs typeface="Tahoma" panose="020B0604030504040204" pitchFamily="34" charset="0"/>
              </a:rPr>
              <a:t>	E-mail: </a:t>
            </a:r>
            <a:r>
              <a:rPr lang="en-US" altLang="en-US" sz="2200" dirty="0">
                <a:solidFill>
                  <a:schemeClr val="accent6">
                    <a:lumMod val="75000"/>
                  </a:schemeClr>
                </a:solidFill>
                <a:latin typeface="Century Gothic" panose="020B050202020202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casdu-electronichelpdesk@dcss.ca.gov</a:t>
            </a:r>
            <a:endParaRPr lang="en-US" altLang="en-US" sz="2200" dirty="0">
              <a:solidFill>
                <a:schemeClr val="accent6">
                  <a:lumMod val="75000"/>
                </a:schemeClr>
              </a:solidFill>
              <a:latin typeface="Century Gothic" panose="020B0502020202020204" pitchFamily="34" charset="0"/>
              <a:cs typeface="Tahoma" panose="020B0604030504040204" pitchFamily="34" charset="0"/>
            </a:endParaRPr>
          </a:p>
          <a:p>
            <a:pPr marL="1371600" lvl="3" indent="0">
              <a:buNone/>
            </a:pPr>
            <a:r>
              <a:rPr lang="en-US" altLang="en-US" sz="2200" dirty="0">
                <a:solidFill>
                  <a:schemeClr val="accent6">
                    <a:lumMod val="75000"/>
                  </a:schemeClr>
                </a:solidFill>
                <a:latin typeface="Century Gothic" panose="020B0502020202020204" pitchFamily="34" charset="0"/>
                <a:cs typeface="Tahoma" panose="020B0604030504040204" pitchFamily="34" charset="0"/>
              </a:rPr>
              <a:t>	</a:t>
            </a:r>
            <a:r>
              <a:rPr lang="en-US" altLang="en-US" sz="2200" dirty="0">
                <a:latin typeface="Century Gothic" panose="020B0502020202020204" pitchFamily="34" charset="0"/>
                <a:cs typeface="Tahoma" panose="020B0604030504040204" pitchFamily="34" charset="0"/>
              </a:rPr>
              <a:t>Website: </a:t>
            </a:r>
            <a:r>
              <a:rPr lang="en-US" altLang="en-US" sz="2200" dirty="0">
                <a:solidFill>
                  <a:schemeClr val="accent6">
                    <a:lumMod val="75000"/>
                  </a:schemeClr>
                </a:solidFill>
                <a:latin typeface="Century Gothic" panose="020B050202020202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https://childsupport.ca.gov/state-disbursement-unit/</a:t>
            </a:r>
            <a:r>
              <a:rPr lang="en-US" altLang="en-US" sz="2200" dirty="0">
                <a:solidFill>
                  <a:schemeClr val="accent6">
                    <a:lumMod val="75000"/>
                  </a:schemeClr>
                </a:solidFill>
                <a:latin typeface="Century Gothic" panose="020B0502020202020204" pitchFamily="34" charset="0"/>
                <a:cs typeface="Tahoma" panose="020B0604030504040204" pitchFamily="34" charset="0"/>
              </a:rPr>
              <a:t> </a:t>
            </a:r>
          </a:p>
          <a:p>
            <a:pPr marL="1371600" lvl="3" indent="0">
              <a:buNone/>
            </a:pPr>
            <a:r>
              <a:rPr lang="en-US" altLang="en-US" sz="2200" dirty="0">
                <a:solidFill>
                  <a:schemeClr val="accent6">
                    <a:lumMod val="75000"/>
                  </a:schemeClr>
                </a:solidFill>
                <a:latin typeface="Century Gothic" panose="020B0502020202020204" pitchFamily="34" charset="0"/>
                <a:cs typeface="Tahoma" panose="020B0604030504040204" pitchFamily="34" charset="0"/>
              </a:rPr>
              <a:t>	</a:t>
            </a:r>
            <a:r>
              <a:rPr lang="en-US" altLang="en-US" sz="2200" dirty="0">
                <a:latin typeface="Century Gothic" panose="020B0502020202020204" pitchFamily="34" charset="0"/>
                <a:cs typeface="Tahoma" panose="020B0604030504040204" pitchFamily="34" charset="0"/>
              </a:rPr>
              <a:t>Mail Address: PO Box 981326 West Sacramento,  CA 95798-1326</a:t>
            </a:r>
          </a:p>
          <a:p>
            <a:pPr marL="2286000" lvl="5" indent="0">
              <a:buNone/>
            </a:pPr>
            <a:endParaRPr lang="en-US" altLang="en-US" sz="2100" dirty="0">
              <a:latin typeface="Century Gothic" panose="020B0502020202020204" pitchFamily="34" charset="0"/>
              <a:cs typeface="Tahoma" panose="020B0604030504040204" pitchFamily="34" charset="0"/>
            </a:endParaRPr>
          </a:p>
          <a:p>
            <a:pPr marL="0" indent="0">
              <a:buNone/>
            </a:pPr>
            <a:r>
              <a:rPr lang="en-US" sz="2400" dirty="0">
                <a:latin typeface="Century Gothic" panose="020B0502020202020204" pitchFamily="34" charset="0"/>
                <a:ea typeface="Tahoma" panose="020B0604030504040204" pitchFamily="34" charset="0"/>
                <a:cs typeface="Tahoma" panose="020B0604030504040204" pitchFamily="34" charset="0"/>
              </a:rPr>
              <a:t>Programs and services we offer and how the process works can be found on the State of CA. website </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https://dcss.ca.gov/about/</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sz="2400" dirty="0">
                <a:latin typeface="Century Gothic" panose="020B0502020202020204" pitchFamily="34" charset="0"/>
                <a:ea typeface="Tahoma" panose="020B0604030504040204" pitchFamily="34" charset="0"/>
                <a:cs typeface="Tahoma" panose="020B0604030504040204" pitchFamily="34" charset="0"/>
              </a:rPr>
              <a:t>and make sure to see our </a:t>
            </a:r>
            <a:r>
              <a:rPr lang="en-US" sz="2400"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FAQs</a:t>
            </a:r>
            <a:endParaRPr lang="en-US" altLang="en-US" sz="3100" b="1" dirty="0">
              <a:solidFill>
                <a:schemeClr val="accent6">
                  <a:lumMod val="75000"/>
                </a:schemeClr>
              </a:solidFill>
              <a:latin typeface="Century Gothic" panose="020B050202020202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0330546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3B0B424C-EF5D-4016-9589-F7B07808C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797" y="1570038"/>
            <a:ext cx="4032250" cy="460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CF389436-2AE2-4ACB-961D-14D403B8A0A7}"/>
              </a:ext>
            </a:extLst>
          </p:cNvPr>
          <p:cNvSpPr>
            <a:spLocks noGrp="1"/>
          </p:cNvSpPr>
          <p:nvPr>
            <p:ph idx="1"/>
          </p:nvPr>
        </p:nvSpPr>
        <p:spPr>
          <a:xfrm>
            <a:off x="251791" y="1669774"/>
            <a:ext cx="11763996" cy="4507189"/>
          </a:xfrm>
        </p:spPr>
        <p:txBody>
          <a:bodyPr/>
          <a:lstStyle/>
          <a:p>
            <a:pPr marL="0" indent="0" algn="ctr">
              <a:buNone/>
            </a:pPr>
            <a:endParaRPr lang="en-US" sz="54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54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7200" b="1" dirty="0">
                <a:latin typeface="Tahoma" panose="020B0604030504040204" pitchFamily="34" charset="0"/>
                <a:ea typeface="Tahoma" panose="020B0604030504040204" pitchFamily="34" charset="0"/>
                <a:cs typeface="Tahoma" panose="020B0604030504040204" pitchFamily="34" charset="0"/>
              </a:rPr>
              <a:t>Question &amp; Answering </a:t>
            </a:r>
          </a:p>
          <a:p>
            <a:pPr marL="0" indent="0">
              <a:buNone/>
            </a:pPr>
            <a:endParaRPr lang="en-US" dirty="0"/>
          </a:p>
        </p:txBody>
      </p:sp>
    </p:spTree>
    <p:extLst>
      <p:ext uri="{BB962C8B-B14F-4D97-AF65-F5344CB8AC3E}">
        <p14:creationId xmlns:p14="http://schemas.microsoft.com/office/powerpoint/2010/main" val="25603437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C72AD-CC8B-42AB-A4D0-3637ABB03B8D}"/>
              </a:ext>
            </a:extLst>
          </p:cNvPr>
          <p:cNvSpPr>
            <a:spLocks noGrp="1"/>
          </p:cNvSpPr>
          <p:nvPr>
            <p:ph idx="1"/>
          </p:nvPr>
        </p:nvSpPr>
        <p:spPr>
          <a:xfrm>
            <a:off x="622852" y="2239617"/>
            <a:ext cx="10730948" cy="3684105"/>
          </a:xfrm>
        </p:spPr>
        <p:txBody>
          <a:bodyPr>
            <a:normAutofit fontScale="92500"/>
          </a:bodyPr>
          <a:lstStyle/>
          <a:p>
            <a:pPr marL="0" indent="0">
              <a:buFontTx/>
              <a:buNone/>
            </a:pPr>
            <a:r>
              <a:rPr lang="en-US" altLang="en-US" sz="3600" dirty="0">
                <a:latin typeface="Century Gothic" panose="020B0502020202020204" pitchFamily="34" charset="0"/>
                <a:cs typeface="Tahoma" panose="020B0604030504040204" pitchFamily="34" charset="0"/>
              </a:rPr>
              <a:t>DCSS acknowledges and appreciates the role employers play in the lives of the children we serve. </a:t>
            </a:r>
          </a:p>
          <a:p>
            <a:pPr marL="0" indent="0">
              <a:buFontTx/>
              <a:buNone/>
            </a:pPr>
            <a:r>
              <a:rPr lang="en-US" altLang="en-US" sz="3600" dirty="0">
                <a:latin typeface="Century Gothic" panose="020B0502020202020204" pitchFamily="34" charset="0"/>
                <a:cs typeface="Tahoma" panose="020B0604030504040204" pitchFamily="34" charset="0"/>
              </a:rPr>
              <a:t>Employers who are complying with the child support laws, help contribute to the community and provide stability to the children receiving support. </a:t>
            </a:r>
          </a:p>
          <a:p>
            <a:pPr marL="0" indent="0" algn="ctr">
              <a:buFontTx/>
              <a:buNone/>
            </a:pPr>
            <a:r>
              <a:rPr lang="en-US" altLang="en-US" sz="3600" dirty="0">
                <a:latin typeface="Century Gothic" panose="020B0502020202020204" pitchFamily="34" charset="0"/>
                <a:cs typeface="Tahoma" panose="020B0604030504040204" pitchFamily="34" charset="0"/>
              </a:rPr>
              <a:t>We thank you for your partnership!</a:t>
            </a:r>
          </a:p>
          <a:p>
            <a:endParaRPr lang="en-US" dirty="0"/>
          </a:p>
        </p:txBody>
      </p:sp>
    </p:spTree>
    <p:extLst>
      <p:ext uri="{BB962C8B-B14F-4D97-AF65-F5344CB8AC3E}">
        <p14:creationId xmlns:p14="http://schemas.microsoft.com/office/powerpoint/2010/main" val="41131273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A421DEC-FD18-47FD-BD81-BC992CAA6E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0343" y="1872343"/>
            <a:ext cx="7300685" cy="4319134"/>
          </a:xfrm>
          <a:prstGeom prst="rect">
            <a:avLst/>
          </a:prstGeom>
          <a:ln>
            <a:noFill/>
          </a:ln>
          <a:effectLst>
            <a:softEdge rad="112500"/>
          </a:effectLst>
        </p:spPr>
      </p:pic>
    </p:spTree>
    <p:extLst>
      <p:ext uri="{BB962C8B-B14F-4D97-AF65-F5344CB8AC3E}">
        <p14:creationId xmlns:p14="http://schemas.microsoft.com/office/powerpoint/2010/main" val="18281078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a:extLst>
              <a:ext uri="{FF2B5EF4-FFF2-40B4-BE49-F238E27FC236}">
                <a16:creationId xmlns:a16="http://schemas.microsoft.com/office/drawing/2014/main" id="{28B9412A-A296-EA6A-BEDE-0CBE4E266AD8}"/>
              </a:ext>
            </a:extLst>
          </p:cNvPr>
          <p:cNvSpPr txBox="1">
            <a:spLocks/>
          </p:cNvSpPr>
          <p:nvPr/>
        </p:nvSpPr>
        <p:spPr>
          <a:xfrm>
            <a:off x="770586" y="1968900"/>
            <a:ext cx="10650827" cy="382295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Employer Information Request</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endParaRPr>
          </a:p>
          <a:p>
            <a:pPr marL="342900" marR="0" lvl="0" indent="-34290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EDD e-Services for Business</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p>
          <a:p>
            <a:pPr marL="342900" marR="0" lvl="0" indent="-34290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Lump Sum Reporting</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p>
          <a:p>
            <a:pPr marL="342900" marR="0" lvl="0" indent="-34290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Federal Office of Child Support Services (e-IWO)</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endParaRPr kumimoji="0" lang="en-US" sz="23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endParaRPr>
          </a:p>
        </p:txBody>
      </p:sp>
      <p:sp>
        <p:nvSpPr>
          <p:cNvPr id="4" name="Rectangle 3">
            <a:extLst>
              <a:ext uri="{FF2B5EF4-FFF2-40B4-BE49-F238E27FC236}">
                <a16:creationId xmlns:a16="http://schemas.microsoft.com/office/drawing/2014/main" id="{11B9EFA6-D3A5-7EC4-F401-6711985A10CB}"/>
              </a:ext>
            </a:extLst>
          </p:cNvPr>
          <p:cNvSpPr/>
          <p:nvPr/>
        </p:nvSpPr>
        <p:spPr>
          <a:xfrm>
            <a:off x="1292642" y="2342629"/>
            <a:ext cx="10894828" cy="523220"/>
          </a:xfrm>
          <a:prstGeom prst="rect">
            <a:avLst/>
          </a:prstGeom>
          <a:gradFill>
            <a:gsLst>
              <a:gs pos="50000">
                <a:srgbClr val="AC8B32"/>
              </a:gs>
              <a:gs pos="100000">
                <a:schemeClr val="accent3">
                  <a:lumMod val="105000"/>
                  <a:satMod val="109000"/>
                  <a:tint val="81000"/>
                </a:schemeClr>
              </a:gs>
            </a:gsLst>
            <a:path path="circle">
              <a:fillToRect l="100000" t="100000"/>
            </a:path>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DCSS Employer Services Team: 		888.898.1743</a:t>
            </a:r>
            <a:b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b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Submit form electronically: 		 </a:t>
            </a: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hlinkClick r:id="rId3"/>
              </a:rPr>
              <a:t>https://dcss.ca.gov/update-contact-information/</a:t>
            </a: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p>
        </p:txBody>
      </p:sp>
      <p:sp>
        <p:nvSpPr>
          <p:cNvPr id="5" name="Rectangle 4">
            <a:extLst>
              <a:ext uri="{FF2B5EF4-FFF2-40B4-BE49-F238E27FC236}">
                <a16:creationId xmlns:a16="http://schemas.microsoft.com/office/drawing/2014/main" id="{F88B56B9-EE1A-3C42-CDC0-F82BB8F7B7E0}"/>
              </a:ext>
            </a:extLst>
          </p:cNvPr>
          <p:cNvSpPr/>
          <p:nvPr/>
        </p:nvSpPr>
        <p:spPr>
          <a:xfrm>
            <a:off x="1292642" y="3218517"/>
            <a:ext cx="10894828" cy="523220"/>
          </a:xfrm>
          <a:prstGeom prst="rect">
            <a:avLst/>
          </a:prstGeom>
          <a:gradFill>
            <a:gsLst>
              <a:gs pos="50000">
                <a:srgbClr val="AC8B32"/>
              </a:gs>
              <a:gs pos="100000">
                <a:schemeClr val="accent3">
                  <a:lumMod val="105000"/>
                  <a:satMod val="109000"/>
                  <a:tint val="81000"/>
                </a:schemeClr>
              </a:gs>
            </a:gsLst>
            <a:path path="circle">
              <a:fillToRect l="100000" t="100000"/>
            </a:path>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eddservices.edd.ca.gov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Taxpayer Assistance Center 888.745.3886</a:t>
            </a:r>
          </a:p>
        </p:txBody>
      </p:sp>
      <p:sp>
        <p:nvSpPr>
          <p:cNvPr id="7" name="Rectangle 6">
            <a:extLst>
              <a:ext uri="{FF2B5EF4-FFF2-40B4-BE49-F238E27FC236}">
                <a16:creationId xmlns:a16="http://schemas.microsoft.com/office/drawing/2014/main" id="{1B89D0C6-1550-D646-5B3B-99708C0EEBE2}"/>
              </a:ext>
            </a:extLst>
          </p:cNvPr>
          <p:cNvSpPr/>
          <p:nvPr/>
        </p:nvSpPr>
        <p:spPr>
          <a:xfrm>
            <a:off x="1292642" y="4075736"/>
            <a:ext cx="10903887" cy="523220"/>
          </a:xfrm>
          <a:prstGeom prst="rect">
            <a:avLst/>
          </a:prstGeom>
          <a:gradFill>
            <a:gsLst>
              <a:gs pos="50000">
                <a:srgbClr val="AC8B32"/>
              </a:gs>
              <a:gs pos="100000">
                <a:schemeClr val="accent3">
                  <a:lumMod val="105000"/>
                  <a:satMod val="109000"/>
                  <a:tint val="81000"/>
                </a:schemeClr>
              </a:gs>
            </a:gsLst>
            <a:path path="circle">
              <a:fillToRect l="100000" t="100000"/>
            </a:path>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Report bonus or lump sum payments </a:t>
            </a:r>
            <a:r>
              <a:rPr kumimoji="0" lang="en-US" sz="14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prior</a:t>
            </a: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to payout by contacting CA DCSS: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lumpsumresponseteam@dcss.ca.gov or 916.464.6640 </a:t>
            </a:r>
          </a:p>
        </p:txBody>
      </p:sp>
      <p:sp>
        <p:nvSpPr>
          <p:cNvPr id="9" name="Rectangle 8">
            <a:extLst>
              <a:ext uri="{FF2B5EF4-FFF2-40B4-BE49-F238E27FC236}">
                <a16:creationId xmlns:a16="http://schemas.microsoft.com/office/drawing/2014/main" id="{7FA69BE0-4586-A090-F620-A6CC4A50E619}"/>
              </a:ext>
            </a:extLst>
          </p:cNvPr>
          <p:cNvSpPr/>
          <p:nvPr/>
        </p:nvSpPr>
        <p:spPr>
          <a:xfrm>
            <a:off x="1301820" y="4916775"/>
            <a:ext cx="10899237" cy="738664"/>
          </a:xfrm>
          <a:prstGeom prst="rect">
            <a:avLst/>
          </a:prstGeom>
          <a:gradFill>
            <a:gsLst>
              <a:gs pos="50000">
                <a:srgbClr val="AC8B32"/>
              </a:gs>
              <a:gs pos="100000">
                <a:schemeClr val="accent3">
                  <a:lumMod val="105000"/>
                  <a:satMod val="109000"/>
                  <a:tint val="81000"/>
                </a:schemeClr>
              </a:gs>
            </a:gsLst>
            <a:path path="circle">
              <a:fillToRect l="100000" t="100000"/>
            </a:path>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e-IWO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Email: eiwomail@acf.hhs.gov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acf.hhs.gov/css/employers/</a:t>
            </a:r>
            <a:r>
              <a:rPr kumimoji="0" lang="en-US" sz="1400" b="0" i="0" u="none" strike="noStrike" kern="1200" cap="none" spc="0" normalizeH="0" baseline="0" noProof="0" dirty="0" err="1">
                <a:ln>
                  <a:noFill/>
                </a:ln>
                <a:solidFill>
                  <a:srgbClr val="245791"/>
                </a:solidFill>
                <a:effectLst/>
                <a:uLnTx/>
                <a:uFillTx/>
                <a:latin typeface="Century Gothic" panose="020B0502020202020204"/>
                <a:ea typeface="+mn-ea"/>
                <a:cs typeface="Arial" panose="020B0604020202020204" pitchFamily="34" charset="0"/>
              </a:rPr>
              <a:t>e-iwo</a:t>
            </a:r>
            <a:endPar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endParaRPr>
          </a:p>
        </p:txBody>
      </p:sp>
      <p:sp>
        <p:nvSpPr>
          <p:cNvPr id="11" name="TextBox 10">
            <a:extLst>
              <a:ext uri="{FF2B5EF4-FFF2-40B4-BE49-F238E27FC236}">
                <a16:creationId xmlns:a16="http://schemas.microsoft.com/office/drawing/2014/main" id="{7BED8400-8201-87AC-0E4A-BFB7F1C27063}"/>
              </a:ext>
            </a:extLst>
          </p:cNvPr>
          <p:cNvSpPr txBox="1"/>
          <p:nvPr/>
        </p:nvSpPr>
        <p:spPr>
          <a:xfrm>
            <a:off x="-253496" y="1417434"/>
            <a:ext cx="5446417"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Employer Resources:</a:t>
            </a:r>
          </a:p>
        </p:txBody>
      </p:sp>
      <p:sp>
        <p:nvSpPr>
          <p:cNvPr id="12" name="TextBox 11">
            <a:extLst>
              <a:ext uri="{FF2B5EF4-FFF2-40B4-BE49-F238E27FC236}">
                <a16:creationId xmlns:a16="http://schemas.microsoft.com/office/drawing/2014/main" id="{B0ABAF67-A7E1-21A6-3A3B-5B397930C242}"/>
              </a:ext>
            </a:extLst>
          </p:cNvPr>
          <p:cNvSpPr txBox="1"/>
          <p:nvPr/>
        </p:nvSpPr>
        <p:spPr>
          <a:xfrm>
            <a:off x="2624699" y="5716775"/>
            <a:ext cx="694259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Contact Center 866-901-3212</a:t>
            </a:r>
          </a:p>
        </p:txBody>
      </p:sp>
      <p:pic>
        <p:nvPicPr>
          <p:cNvPr id="13" name="Picture 12" descr="A picture containing logo&#10;&#10;Description automatically generated">
            <a:extLst>
              <a:ext uri="{FF2B5EF4-FFF2-40B4-BE49-F238E27FC236}">
                <a16:creationId xmlns:a16="http://schemas.microsoft.com/office/drawing/2014/main" id="{67500C2D-9E79-0864-64EF-0B4F4E2D7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spTree>
    <p:extLst>
      <p:ext uri="{BB962C8B-B14F-4D97-AF65-F5344CB8AC3E}">
        <p14:creationId xmlns:p14="http://schemas.microsoft.com/office/powerpoint/2010/main" val="12148272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7F654-4E79-4C82-ADCA-F9638990AC3C}"/>
              </a:ext>
            </a:extLst>
          </p:cNvPr>
          <p:cNvSpPr>
            <a:spLocks noGrp="1"/>
          </p:cNvSpPr>
          <p:nvPr>
            <p:ph idx="1"/>
          </p:nvPr>
        </p:nvSpPr>
        <p:spPr>
          <a:xfrm>
            <a:off x="261457" y="1653346"/>
            <a:ext cx="11669086" cy="4575175"/>
          </a:xfrm>
        </p:spPr>
        <p:txBody>
          <a:bodyPr>
            <a:normAutofit/>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Other Employer Resources:</a:t>
            </a:r>
            <a:endParaRPr lang="en-US" sz="3500" dirty="0">
              <a:solidFill>
                <a:srgbClr val="000000"/>
              </a:solidFill>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200" dirty="0">
              <a:solidFill>
                <a:srgbClr val="000000"/>
              </a:solidFill>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California Employer Handbook</a:t>
            </a:r>
            <a:endParaRPr lang="es-MX" sz="1200" dirty="0">
              <a:effectLst/>
              <a:latin typeface="Century Gothic" panose="020B0502020202020204" pitchFamily="34" charset="0"/>
              <a:ea typeface="Calibri" panose="020F0502020204030204" pitchFamily="34" charset="0"/>
            </a:endParaRPr>
          </a:p>
          <a:p>
            <a:pPr marR="0" lvl="1">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https://childsupport.ca.gov/wp-content/uploads/sites/252/Employers/2022-05-10_EmployerHandbook_ADA.pdf?emrc=672f61</a:t>
            </a:r>
            <a:endParaRPr lang="en-US" sz="1200" u="sng" dirty="0">
              <a:solidFill>
                <a:schemeClr val="accent6">
                  <a:lumMod val="75000"/>
                </a:schemeClr>
              </a:solidFill>
              <a:effectLst/>
              <a:latin typeface="Century Gothic" panose="020B0502020202020204" pitchFamily="34" charset="0"/>
              <a:ea typeface="Times New Roman" panose="02020603050405020304" pitchFamily="18" charset="0"/>
            </a:endParaRPr>
          </a:p>
          <a:p>
            <a:pPr marL="457200" marR="0" lvl="1" indent="0">
              <a:spcBef>
                <a:spcPts val="0"/>
              </a:spcBef>
              <a:spcAft>
                <a:spcPts val="0"/>
              </a:spcAft>
              <a:buNone/>
            </a:pPr>
            <a:endParaRPr lang="en-US" sz="1200" u="sng" dirty="0">
              <a:solidFill>
                <a:schemeClr val="accent6">
                  <a:lumMod val="75000"/>
                </a:schemeClr>
              </a:solidFill>
              <a:latin typeface="Century Gothic" panose="020B0502020202020204" pitchFamily="34" charset="0"/>
              <a:ea typeface="Calibri" panose="020F0502020204030204" pitchFamily="34" charset="0"/>
            </a:endParaRPr>
          </a:p>
          <a:p>
            <a:pPr marL="457200" marR="0" lvl="1" indent="0">
              <a:spcBef>
                <a:spcPts val="0"/>
              </a:spcBef>
              <a:spcAft>
                <a:spcPts val="0"/>
              </a:spcAft>
              <a:buNone/>
            </a:pPr>
            <a:endParaRPr lang="es-MX" sz="1100" dirty="0">
              <a:solidFill>
                <a:srgbClr val="000000"/>
              </a:solidFill>
              <a:effectLst/>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Income Withholding Order Fact Sheet</a:t>
            </a:r>
            <a:endParaRPr lang="es-MX" sz="1200" dirty="0">
              <a:effectLst/>
              <a:latin typeface="Century Gothic" panose="020B0502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https://childsupport.ca.gov/wp-content/uploads/sites/252/Employers/IWO-Fact-Sheet_Final_09.06.2019.pdf?emrc=5de07d</a:t>
            </a:r>
            <a:endParaRPr lang="en-US" sz="1200" u="sng" dirty="0">
              <a:solidFill>
                <a:schemeClr val="accent6">
                  <a:lumMod val="75000"/>
                </a:schemeClr>
              </a:solidFill>
              <a:effectLst/>
              <a:latin typeface="Century Gothic" panose="020B050202020202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u="sng" dirty="0">
              <a:solidFill>
                <a:schemeClr val="accent6">
                  <a:lumMod val="75000"/>
                </a:schemeClr>
              </a:solidFill>
              <a:latin typeface="Century Gothic" panose="020B0502020202020204" pitchFamily="34" charset="0"/>
              <a:ea typeface="Calibri" panose="020F0502020204030204" pitchFamily="34" charset="0"/>
            </a:endParaRPr>
          </a:p>
          <a:p>
            <a:pPr marL="457200" marR="0" lvl="1" indent="0">
              <a:spcBef>
                <a:spcPts val="0"/>
              </a:spcBef>
              <a:spcAft>
                <a:spcPts val="0"/>
              </a:spcAft>
              <a:buNone/>
            </a:pPr>
            <a:endParaRPr lang="es-MX" sz="1100" dirty="0">
              <a:solidFill>
                <a:srgbClr val="000000"/>
              </a:solidFill>
              <a:effectLst/>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National Medical Support Notice Fact Sheet</a:t>
            </a:r>
            <a:endParaRPr lang="es-MX" sz="1200" dirty="0">
              <a:effectLst/>
              <a:latin typeface="Century Gothic" panose="020B0502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https://childsupport.ca.gov/wp-content/uploads/sites/252/Employers/NMSN-Fact-Sheet_Final_09.13.2019_ADA_actual.pdf?emrc=e24f91</a:t>
            </a:r>
            <a:endParaRPr lang="en-US" sz="1200" u="sng" dirty="0">
              <a:solidFill>
                <a:schemeClr val="accent6">
                  <a:lumMod val="75000"/>
                </a:schemeClr>
              </a:solidFill>
              <a:effectLst/>
              <a:latin typeface="Century Gothic" panose="020B050202020202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u="sng" dirty="0">
              <a:solidFill>
                <a:schemeClr val="accent6">
                  <a:lumMod val="75000"/>
                </a:schemeClr>
              </a:solidFill>
              <a:latin typeface="Century Gothic" panose="020B0502020202020204" pitchFamily="34" charset="0"/>
              <a:ea typeface="Calibri" panose="020F0502020204030204" pitchFamily="34" charset="0"/>
            </a:endParaRPr>
          </a:p>
          <a:p>
            <a:pPr marL="457200" marR="0" lvl="1" indent="0">
              <a:spcBef>
                <a:spcPts val="0"/>
              </a:spcBef>
              <a:spcAft>
                <a:spcPts val="0"/>
              </a:spcAft>
              <a:buNone/>
            </a:pPr>
            <a:endParaRPr lang="es-MX" sz="1100" dirty="0">
              <a:solidFill>
                <a:srgbClr val="000000"/>
              </a:solidFill>
              <a:effectLst/>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New Hire Reporting Fact Sheet</a:t>
            </a:r>
            <a:endParaRPr lang="es-MX" sz="1200" dirty="0">
              <a:effectLst/>
              <a:latin typeface="Century Gothic" panose="020B0502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https://childsupport.ca.gov/wp-content/uploads/sites/252/Employers/2022-4-26_New-Hire-Reporting_Fact-Sheet.pdf?emrc=6691ff</a:t>
            </a:r>
            <a:endParaRPr lang="en-US" sz="1200" u="sng" dirty="0">
              <a:solidFill>
                <a:schemeClr val="accent6">
                  <a:lumMod val="75000"/>
                </a:schemeClr>
              </a:solidFill>
              <a:effectLst/>
              <a:latin typeface="Century Gothic" panose="020B050202020202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u="sng" dirty="0">
              <a:solidFill>
                <a:schemeClr val="accent6">
                  <a:lumMod val="75000"/>
                </a:schemeClr>
              </a:solidFill>
              <a:latin typeface="Century Gothic" panose="020B0502020202020204" pitchFamily="34" charset="0"/>
              <a:ea typeface="Calibri" panose="020F0502020204030204" pitchFamily="34" charset="0"/>
            </a:endParaRPr>
          </a:p>
          <a:p>
            <a:pPr marL="457200" marR="0" lvl="1" indent="0">
              <a:spcBef>
                <a:spcPts val="0"/>
              </a:spcBef>
              <a:spcAft>
                <a:spcPts val="0"/>
              </a:spcAft>
              <a:buNone/>
            </a:pPr>
            <a:endParaRPr lang="es-MX" sz="1100" dirty="0">
              <a:solidFill>
                <a:srgbClr val="000000"/>
              </a:solidFill>
              <a:effectLst/>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Electronic Income Withholding Order (e-IWO) Fact Sheet</a:t>
            </a:r>
            <a:endParaRPr lang="es-MX" sz="1200" dirty="0">
              <a:effectLst/>
              <a:latin typeface="Century Gothic" panose="020B0502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https://childsupport.ca.gov/wp-content/uploads/sites/252/Employers/EIWO-FactSheet_Final_08.29.2019-1.pdf?emrc=7d2a84</a:t>
            </a:r>
            <a:endParaRPr lang="es-MX" sz="1100" dirty="0">
              <a:solidFill>
                <a:schemeClr val="accent6">
                  <a:lumMod val="75000"/>
                </a:schemeClr>
              </a:solidFill>
              <a:effectLst/>
              <a:latin typeface="Century Gothic" panose="020B0502020202020204" pitchFamily="34" charset="0"/>
              <a:ea typeface="Calibri" panose="020F0502020204030204" pitchFamily="34" charset="0"/>
            </a:endParaRPr>
          </a:p>
          <a:p>
            <a:pPr marL="0" indent="0">
              <a:buNone/>
            </a:pPr>
            <a:endParaRPr lang="en-US" altLang="en-US" sz="3500" b="1" u="sng" dirty="0">
              <a:solidFill>
                <a:schemeClr val="accent6">
                  <a:lumMod val="75000"/>
                </a:schemeClr>
              </a:solidFill>
              <a:latin typeface="Century Gothic" panose="020B050202020202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41857527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BAD964-A430-477C-ABF5-B299BACA8908}"/>
              </a:ext>
            </a:extLst>
          </p:cNvPr>
          <p:cNvSpPr txBox="1"/>
          <p:nvPr/>
        </p:nvSpPr>
        <p:spPr>
          <a:xfrm rot="10800000" flipH="1" flipV="1">
            <a:off x="204186" y="1094008"/>
            <a:ext cx="12192000" cy="5024773"/>
          </a:xfrm>
          <a:prstGeom prst="rect">
            <a:avLst/>
          </a:prstGeom>
          <a:noFill/>
        </p:spPr>
        <p:txBody>
          <a:bodyPr wrap="square" rtlCol="0">
            <a:spAutoFit/>
          </a:bodyPr>
          <a:lstStyle/>
          <a:p>
            <a:pPr algn="l">
              <a:lnSpc>
                <a:spcPct val="150000"/>
              </a:lnSpc>
            </a:pPr>
            <a:endParaRPr lang="es-MX" sz="1800" b="0" i="0" u="none" strike="noStrike" baseline="0" dirty="0">
              <a:solidFill>
                <a:srgbClr val="000000"/>
              </a:solidFill>
              <a:latin typeface="Calibri" panose="020F0502020204030204" pitchFamily="34" charset="0"/>
            </a:endParaRPr>
          </a:p>
          <a:p>
            <a:pPr>
              <a:lnSpc>
                <a:spcPct val="150000"/>
              </a:lnSpc>
            </a:pPr>
            <a:r>
              <a:rPr lang="en-US" sz="1800" b="1" i="0" u="none" strike="noStrike" baseline="0" dirty="0">
                <a:solidFill>
                  <a:schemeClr val="accent6">
                    <a:lumMod val="50000"/>
                  </a:schemeClr>
                </a:solidFill>
                <a:latin typeface="Century Gothic" panose="020B0502020202020204" pitchFamily="34" charset="0"/>
              </a:rPr>
              <a:t>Welcome –Regina Cruise </a:t>
            </a:r>
            <a:r>
              <a:rPr lang="en-US" sz="1800" b="0" i="0" u="none" strike="noStrike" baseline="0" dirty="0">
                <a:solidFill>
                  <a:srgbClr val="000000"/>
                </a:solidFill>
                <a:latin typeface="Century Gothic" panose="020B0502020202020204" pitchFamily="34" charset="0"/>
              </a:rPr>
              <a:t>(Supervising Child Support Specialist, Riverside County) </a:t>
            </a:r>
          </a:p>
          <a:p>
            <a:pPr>
              <a:lnSpc>
                <a:spcPct val="150000"/>
              </a:lnSpc>
            </a:pPr>
            <a:r>
              <a:rPr lang="en-US" sz="1800" b="1" i="0" u="none" strike="noStrike" baseline="0" dirty="0">
                <a:solidFill>
                  <a:schemeClr val="accent6">
                    <a:lumMod val="50000"/>
                  </a:schemeClr>
                </a:solidFill>
                <a:latin typeface="Century Gothic" panose="020B0502020202020204" pitchFamily="34" charset="0"/>
              </a:rPr>
              <a:t>Introduction to Child Support –</a:t>
            </a:r>
            <a:r>
              <a:rPr lang="en-US" b="1" dirty="0">
                <a:solidFill>
                  <a:schemeClr val="accent6">
                    <a:lumMod val="50000"/>
                  </a:schemeClr>
                </a:solidFill>
                <a:latin typeface="Century Gothic" panose="020B0502020202020204" pitchFamily="34" charset="0"/>
              </a:rPr>
              <a:t>Silverio Cortes-Ruiz</a:t>
            </a:r>
            <a:r>
              <a:rPr lang="en-US" sz="1800" b="1" i="0" u="none" strike="noStrike" baseline="0" dirty="0">
                <a:solidFill>
                  <a:schemeClr val="accent6">
                    <a:lumMod val="50000"/>
                  </a:schemeClr>
                </a:solidFill>
                <a:latin typeface="Century Gothic" panose="020B0502020202020204" pitchFamily="34" charset="0"/>
              </a:rPr>
              <a:t> </a:t>
            </a:r>
            <a:r>
              <a:rPr lang="en-US" sz="1800" b="0" i="0" u="none" strike="noStrike" baseline="0" dirty="0">
                <a:solidFill>
                  <a:srgbClr val="000000"/>
                </a:solidFill>
                <a:latin typeface="Century Gothic" panose="020B0502020202020204" pitchFamily="34" charset="0"/>
              </a:rPr>
              <a:t>(Child Support Specialist, San Bernardino County) </a:t>
            </a:r>
          </a:p>
          <a:p>
            <a:pPr>
              <a:lnSpc>
                <a:spcPct val="150000"/>
              </a:lnSpc>
            </a:pPr>
            <a:r>
              <a:rPr lang="es-MX" sz="1800" b="1" i="0" u="none" strike="noStrike" baseline="0" dirty="0">
                <a:solidFill>
                  <a:schemeClr val="accent6">
                    <a:lumMod val="50000"/>
                  </a:schemeClr>
                </a:solidFill>
                <a:latin typeface="Century Gothic" panose="020B0502020202020204" pitchFamily="34" charset="0"/>
              </a:rPr>
              <a:t>IWO </a:t>
            </a:r>
            <a:r>
              <a:rPr lang="es-MX" sz="1800" b="1" i="0" u="none" strike="noStrike" baseline="0" dirty="0" err="1">
                <a:solidFill>
                  <a:schemeClr val="accent6">
                    <a:lumMod val="50000"/>
                  </a:schemeClr>
                </a:solidFill>
                <a:latin typeface="Century Gothic" panose="020B0502020202020204" pitchFamily="34" charset="0"/>
              </a:rPr>
              <a:t>Requirements</a:t>
            </a:r>
            <a:r>
              <a:rPr lang="es-MX" sz="1800" b="1" i="0" u="none" strike="noStrike" baseline="0" dirty="0">
                <a:solidFill>
                  <a:schemeClr val="accent6">
                    <a:lumMod val="50000"/>
                  </a:schemeClr>
                </a:solidFill>
                <a:latin typeface="Century Gothic" panose="020B0502020202020204" pitchFamily="34" charset="0"/>
              </a:rPr>
              <a:t> – </a:t>
            </a:r>
            <a:r>
              <a:rPr lang="es-MX" b="1" dirty="0">
                <a:solidFill>
                  <a:schemeClr val="accent6">
                    <a:lumMod val="50000"/>
                  </a:schemeClr>
                </a:solidFill>
                <a:latin typeface="Century Gothic" panose="020B0502020202020204" pitchFamily="34" charset="0"/>
              </a:rPr>
              <a:t>Hirbod Rashidi</a:t>
            </a:r>
            <a:r>
              <a:rPr lang="es-MX" sz="1800" b="1" i="0" u="none" strike="noStrike" baseline="0" dirty="0">
                <a:solidFill>
                  <a:schemeClr val="accent6">
                    <a:lumMod val="50000"/>
                  </a:schemeClr>
                </a:solidFill>
                <a:latin typeface="Century Gothic" panose="020B0502020202020204" pitchFamily="34" charset="0"/>
              </a:rPr>
              <a:t> </a:t>
            </a:r>
            <a:r>
              <a:rPr lang="en-US" sz="1800" b="0" i="0" u="none" strike="noStrike" baseline="0" dirty="0">
                <a:solidFill>
                  <a:srgbClr val="000000"/>
                </a:solidFill>
                <a:latin typeface="Century Gothic" panose="020B0502020202020204" pitchFamily="34" charset="0"/>
              </a:rPr>
              <a:t>(Deputy Child Support Attorney IV, Riverside County) </a:t>
            </a:r>
          </a:p>
          <a:p>
            <a:pPr>
              <a:lnSpc>
                <a:spcPct val="150000"/>
              </a:lnSpc>
            </a:pPr>
            <a:r>
              <a:rPr lang="es-MX" b="1" dirty="0">
                <a:solidFill>
                  <a:schemeClr val="accent6">
                    <a:lumMod val="50000"/>
                  </a:schemeClr>
                </a:solidFill>
                <a:latin typeface="Century Gothic" panose="020B0502020202020204" pitchFamily="34" charset="0"/>
              </a:rPr>
              <a:t>e</a:t>
            </a:r>
            <a:r>
              <a:rPr lang="es-MX" sz="1800" b="1" i="0" u="none" strike="noStrike" baseline="0" dirty="0">
                <a:solidFill>
                  <a:schemeClr val="accent6">
                    <a:lumMod val="50000"/>
                  </a:schemeClr>
                </a:solidFill>
                <a:latin typeface="Century Gothic" panose="020B0502020202020204" pitchFamily="34" charset="0"/>
              </a:rPr>
              <a:t>-IWO – Angela Jones </a:t>
            </a:r>
            <a:r>
              <a:rPr lang="en-US" sz="1800" b="0" i="0" u="none" strike="noStrike" baseline="0" dirty="0">
                <a:solidFill>
                  <a:srgbClr val="000000"/>
                </a:solidFill>
                <a:latin typeface="Century Gothic" panose="020B0502020202020204" pitchFamily="34" charset="0"/>
              </a:rPr>
              <a:t>(Employer Outreach Coordinator, California Child Support Services) </a:t>
            </a:r>
          </a:p>
          <a:p>
            <a:pPr>
              <a:lnSpc>
                <a:spcPct val="150000"/>
              </a:lnSpc>
            </a:pPr>
            <a:r>
              <a:rPr lang="es-MX" sz="1800" b="1" i="0" u="none" strike="noStrike" baseline="0" dirty="0">
                <a:solidFill>
                  <a:schemeClr val="accent6">
                    <a:lumMod val="50000"/>
                  </a:schemeClr>
                </a:solidFill>
                <a:latin typeface="Century Gothic" panose="020B0502020202020204" pitchFamily="34" charset="0"/>
              </a:rPr>
              <a:t>Bonus / </a:t>
            </a:r>
            <a:r>
              <a:rPr lang="es-MX" sz="1800" b="1" i="0" u="none" strike="noStrike" baseline="0" dirty="0" err="1">
                <a:solidFill>
                  <a:schemeClr val="accent6">
                    <a:lumMod val="50000"/>
                  </a:schemeClr>
                </a:solidFill>
                <a:latin typeface="Century Gothic" panose="020B0502020202020204" pitchFamily="34" charset="0"/>
              </a:rPr>
              <a:t>Lump</a:t>
            </a:r>
            <a:r>
              <a:rPr lang="es-MX" sz="1800" b="1" i="0" u="none" strike="noStrike" baseline="0" dirty="0">
                <a:solidFill>
                  <a:schemeClr val="accent6">
                    <a:lumMod val="50000"/>
                  </a:schemeClr>
                </a:solidFill>
                <a:latin typeface="Century Gothic" panose="020B0502020202020204" pitchFamily="34" charset="0"/>
              </a:rPr>
              <a:t> Sum IWO – </a:t>
            </a:r>
            <a:r>
              <a:rPr lang="es-MX" b="1" dirty="0" err="1">
                <a:solidFill>
                  <a:schemeClr val="accent6">
                    <a:lumMod val="50000"/>
                  </a:schemeClr>
                </a:solidFill>
                <a:latin typeface="Century Gothic" panose="020B0502020202020204" pitchFamily="34" charset="0"/>
              </a:rPr>
              <a:t>Tiyonna</a:t>
            </a:r>
            <a:r>
              <a:rPr lang="es-MX" b="1" dirty="0">
                <a:solidFill>
                  <a:schemeClr val="accent6">
                    <a:lumMod val="50000"/>
                  </a:schemeClr>
                </a:solidFill>
                <a:latin typeface="Century Gothic" panose="020B0502020202020204" pitchFamily="34" charset="0"/>
              </a:rPr>
              <a:t> Mitchell</a:t>
            </a:r>
            <a:r>
              <a:rPr lang="es-MX" sz="1800" b="1" i="0" u="none" strike="noStrike" baseline="0" dirty="0">
                <a:solidFill>
                  <a:schemeClr val="accent6">
                    <a:lumMod val="50000"/>
                  </a:schemeClr>
                </a:solidFill>
                <a:latin typeface="Century Gothic" panose="020B0502020202020204" pitchFamily="34" charset="0"/>
              </a:rPr>
              <a:t> </a:t>
            </a:r>
            <a:r>
              <a:rPr lang="en-US" sz="1800" b="0" i="0" u="none" strike="noStrike" baseline="0" dirty="0">
                <a:solidFill>
                  <a:srgbClr val="000000"/>
                </a:solidFill>
                <a:latin typeface="Century Gothic" panose="020B0502020202020204" pitchFamily="34" charset="0"/>
              </a:rPr>
              <a:t>(Title??, Kern County) </a:t>
            </a:r>
          </a:p>
          <a:p>
            <a:pPr>
              <a:lnSpc>
                <a:spcPct val="150000"/>
              </a:lnSpc>
            </a:pPr>
            <a:r>
              <a:rPr lang="es-MX" sz="1800" b="1" i="0" u="none" strike="noStrike" baseline="0" dirty="0">
                <a:solidFill>
                  <a:schemeClr val="accent6">
                    <a:lumMod val="50000"/>
                  </a:schemeClr>
                </a:solidFill>
                <a:latin typeface="Century Gothic" panose="020B0502020202020204" pitchFamily="34" charset="0"/>
              </a:rPr>
              <a:t>NMSN – </a:t>
            </a:r>
            <a:r>
              <a:rPr lang="es-MX" b="1" dirty="0">
                <a:solidFill>
                  <a:schemeClr val="accent6">
                    <a:lumMod val="50000"/>
                  </a:schemeClr>
                </a:solidFill>
                <a:latin typeface="Century Gothic" panose="020B0502020202020204" pitchFamily="34" charset="0"/>
              </a:rPr>
              <a:t>Megan Martin</a:t>
            </a:r>
            <a:r>
              <a:rPr lang="es-MX" sz="1800" b="0" i="0" u="none" strike="noStrike" baseline="0" dirty="0">
                <a:solidFill>
                  <a:srgbClr val="000000"/>
                </a:solidFill>
                <a:latin typeface="Century Gothic" panose="020B0502020202020204" pitchFamily="34" charset="0"/>
              </a:rPr>
              <a:t>(</a:t>
            </a:r>
            <a:r>
              <a:rPr lang="es-MX" sz="1800" b="0" i="0" u="none" strike="noStrike" baseline="0" dirty="0" err="1">
                <a:solidFill>
                  <a:srgbClr val="000000"/>
                </a:solidFill>
                <a:latin typeface="Century Gothic" panose="020B0502020202020204" pitchFamily="34" charset="0"/>
              </a:rPr>
              <a:t>Title</a:t>
            </a:r>
            <a:r>
              <a:rPr lang="es-MX" sz="1800" b="0" i="0" u="none" strike="noStrike" baseline="0" dirty="0">
                <a:solidFill>
                  <a:srgbClr val="000000"/>
                </a:solidFill>
                <a:latin typeface="Century Gothic" panose="020B0502020202020204" pitchFamily="34" charset="0"/>
              </a:rPr>
              <a:t>??, Imperial County) </a:t>
            </a:r>
          </a:p>
          <a:p>
            <a:pPr>
              <a:lnSpc>
                <a:spcPct val="150000"/>
              </a:lnSpc>
            </a:pPr>
            <a:r>
              <a:rPr lang="en-US" sz="1800" b="1" i="0" u="none" strike="noStrike" baseline="0" dirty="0">
                <a:solidFill>
                  <a:schemeClr val="accent6">
                    <a:lumMod val="50000"/>
                  </a:schemeClr>
                </a:solidFill>
                <a:latin typeface="Century Gothic" panose="020B0502020202020204" pitchFamily="34" charset="0"/>
              </a:rPr>
              <a:t>Reporting New Hires &amp; Independent Contractor – Michelle Tanampai</a:t>
            </a:r>
            <a:r>
              <a:rPr lang="en-US" sz="1800" b="0" i="0" u="none" strike="noStrike" baseline="0" dirty="0">
                <a:solidFill>
                  <a:srgbClr val="000000"/>
                </a:solidFill>
                <a:latin typeface="Century Gothic" panose="020B0502020202020204" pitchFamily="34" charset="0"/>
              </a:rPr>
              <a:t>(Child Support Specialist, </a:t>
            </a:r>
            <a:r>
              <a:rPr lang="en-US" dirty="0">
                <a:solidFill>
                  <a:srgbClr val="000000"/>
                </a:solidFill>
                <a:latin typeface="Century Gothic" panose="020B0502020202020204" pitchFamily="34" charset="0"/>
              </a:rPr>
              <a:t>Riverside</a:t>
            </a:r>
            <a:r>
              <a:rPr lang="en-US" sz="1800" b="0" i="0" u="none" strike="noStrike" baseline="0" dirty="0">
                <a:solidFill>
                  <a:srgbClr val="000000"/>
                </a:solidFill>
                <a:latin typeface="Century Gothic" panose="020B0502020202020204" pitchFamily="34" charset="0"/>
              </a:rPr>
              <a:t> County) </a:t>
            </a:r>
          </a:p>
          <a:p>
            <a:pPr>
              <a:lnSpc>
                <a:spcPct val="150000"/>
              </a:lnSpc>
            </a:pPr>
            <a:r>
              <a:rPr lang="en-US" sz="1800" b="1" i="0" u="none" strike="noStrike" baseline="0" dirty="0">
                <a:solidFill>
                  <a:schemeClr val="accent6">
                    <a:lumMod val="50000"/>
                  </a:schemeClr>
                </a:solidFill>
                <a:latin typeface="Century Gothic" panose="020B0502020202020204" pitchFamily="34" charset="0"/>
              </a:rPr>
              <a:t>Updating Employer Information – Lisa Camacho</a:t>
            </a:r>
            <a:r>
              <a:rPr lang="en-US" sz="1800" b="0" i="0" u="none" strike="noStrike" baseline="0" dirty="0">
                <a:solidFill>
                  <a:srgbClr val="000000"/>
                </a:solidFill>
                <a:latin typeface="Century Gothic" panose="020B0502020202020204" pitchFamily="34" charset="0"/>
              </a:rPr>
              <a:t>(Child Support Specialist II, San Bernardino County) </a:t>
            </a:r>
          </a:p>
          <a:p>
            <a:pPr>
              <a:lnSpc>
                <a:spcPct val="150000"/>
              </a:lnSpc>
            </a:pPr>
            <a:r>
              <a:rPr lang="es-MX" sz="1800" b="1" i="0" u="none" strike="noStrike" baseline="0" dirty="0">
                <a:solidFill>
                  <a:schemeClr val="accent6">
                    <a:lumMod val="50000"/>
                  </a:schemeClr>
                </a:solidFill>
                <a:latin typeface="Century Gothic" panose="020B0502020202020204" pitchFamily="34" charset="0"/>
              </a:rPr>
              <a:t>SDU – Sabrina De Mase </a:t>
            </a:r>
            <a:r>
              <a:rPr lang="en-US" sz="1800" b="0" i="0" u="none" strike="noStrike" baseline="0" dirty="0">
                <a:solidFill>
                  <a:srgbClr val="000000"/>
                </a:solidFill>
                <a:latin typeface="Century Gothic" panose="020B0502020202020204" pitchFamily="34" charset="0"/>
              </a:rPr>
              <a:t>(Senior Child Support Specialist, Riverside County) </a:t>
            </a:r>
          </a:p>
          <a:p>
            <a:pPr>
              <a:lnSpc>
                <a:spcPct val="150000"/>
              </a:lnSpc>
            </a:pPr>
            <a:r>
              <a:rPr lang="es-MX" sz="1800" b="1" i="0" u="none" strike="noStrike" baseline="0" dirty="0" err="1">
                <a:solidFill>
                  <a:schemeClr val="accent6">
                    <a:lumMod val="50000"/>
                  </a:schemeClr>
                </a:solidFill>
                <a:latin typeface="Century Gothic" panose="020B0502020202020204" pitchFamily="34" charset="0"/>
              </a:rPr>
              <a:t>Questions</a:t>
            </a:r>
            <a:r>
              <a:rPr lang="es-MX" sz="1800" b="1" i="0" u="none" strike="noStrike" baseline="0" dirty="0">
                <a:solidFill>
                  <a:schemeClr val="accent6">
                    <a:lumMod val="50000"/>
                  </a:schemeClr>
                </a:solidFill>
                <a:latin typeface="Century Gothic" panose="020B0502020202020204" pitchFamily="34" charset="0"/>
              </a:rPr>
              <a:t> – Open </a:t>
            </a:r>
            <a:r>
              <a:rPr lang="es-MX" sz="1800" b="1" i="0" u="none" strike="noStrike" baseline="0" dirty="0" err="1">
                <a:solidFill>
                  <a:schemeClr val="accent6">
                    <a:lumMod val="50000"/>
                  </a:schemeClr>
                </a:solidFill>
                <a:latin typeface="Century Gothic" panose="020B0502020202020204" pitchFamily="34" charset="0"/>
              </a:rPr>
              <a:t>Forum</a:t>
            </a:r>
            <a:r>
              <a:rPr lang="es-MX" sz="1800" b="1" i="0" u="none" strike="noStrike" baseline="0" dirty="0">
                <a:solidFill>
                  <a:schemeClr val="accent6">
                    <a:lumMod val="50000"/>
                  </a:schemeClr>
                </a:solidFill>
                <a:latin typeface="Century Gothic" panose="020B0502020202020204" pitchFamily="34" charset="0"/>
              </a:rPr>
              <a:t> </a:t>
            </a:r>
            <a:endParaRPr kumimoji="0" lang="en-US" sz="1800" b="1" i="0" u="none" strike="noStrike" kern="1200" cap="none" spc="0" normalizeH="0" baseline="0" noProof="0" dirty="0">
              <a:ln>
                <a:noFill/>
              </a:ln>
              <a:solidFill>
                <a:schemeClr val="accent6">
                  <a:lumMod val="50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8516709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7F654-4E79-4C82-ADCA-F9638990AC3C}"/>
              </a:ext>
            </a:extLst>
          </p:cNvPr>
          <p:cNvSpPr>
            <a:spLocks noGrp="1"/>
          </p:cNvSpPr>
          <p:nvPr>
            <p:ph idx="1"/>
          </p:nvPr>
        </p:nvSpPr>
        <p:spPr>
          <a:xfrm>
            <a:off x="1886606" y="2530724"/>
            <a:ext cx="11669086" cy="4575175"/>
          </a:xfrm>
        </p:spPr>
        <p:txBody>
          <a:bodyPr>
            <a:normAutofit/>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Feedback Survey:</a:t>
            </a:r>
          </a:p>
          <a:p>
            <a:pPr marL="342900" marR="0" lvl="0" indent="-342900">
              <a:spcBef>
                <a:spcPts val="0"/>
              </a:spcBef>
              <a:spcAft>
                <a:spcPts val="0"/>
              </a:spcAft>
              <a:buFont typeface="Symbol" panose="05050102010706020507" pitchFamily="18" charset="2"/>
              <a:buChar char=""/>
            </a:pPr>
            <a:endParaRPr lang="en-US" sz="1200" dirty="0">
              <a:solidFill>
                <a:srgbClr val="000000"/>
              </a:solidFill>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200" dirty="0">
              <a:solidFill>
                <a:srgbClr val="000000"/>
              </a:solidFill>
              <a:effectLst/>
              <a:latin typeface="Century Gothic" panose="020B0502020202020204" pitchFamily="34" charset="0"/>
              <a:ea typeface="Times New Roman" panose="02020603050405020304" pitchFamily="18" charset="0"/>
            </a:endParaRPr>
          </a:p>
          <a:p>
            <a:pPr marL="0" marR="0" lvl="0" indent="0">
              <a:lnSpc>
                <a:spcPct val="150000"/>
              </a:lnSpc>
              <a:spcBef>
                <a:spcPts val="0"/>
              </a:spcBef>
              <a:spcAft>
                <a:spcPts val="0"/>
              </a:spcAft>
              <a:buNone/>
            </a:pPr>
            <a:r>
              <a:rPr lang="en-US" sz="2000" dirty="0">
                <a:solidFill>
                  <a:srgbClr val="000000"/>
                </a:solidFill>
                <a:effectLst/>
                <a:latin typeface="Century Gothic" panose="020B0502020202020204" pitchFamily="34" charset="0"/>
                <a:ea typeface="Times New Roman" panose="02020603050405020304" pitchFamily="18" charset="0"/>
              </a:rPr>
              <a:t>Let us know how we did! </a:t>
            </a:r>
          </a:p>
          <a:p>
            <a:pPr marL="0" marR="0" lvl="0" indent="0">
              <a:lnSpc>
                <a:spcPct val="150000"/>
              </a:lnSpc>
              <a:spcBef>
                <a:spcPts val="0"/>
              </a:spcBef>
              <a:spcAft>
                <a:spcPts val="0"/>
              </a:spcAft>
              <a:buNone/>
            </a:pPr>
            <a:r>
              <a:rPr lang="en-US" sz="2000" dirty="0">
                <a:solidFill>
                  <a:srgbClr val="000000"/>
                </a:solidFill>
                <a:effectLst/>
                <a:latin typeface="Century Gothic" panose="020B0502020202020204" pitchFamily="34" charset="0"/>
                <a:ea typeface="Times New Roman" panose="02020603050405020304" pitchFamily="18" charset="0"/>
              </a:rPr>
              <a:t>Scan this </a:t>
            </a:r>
            <a:r>
              <a:rPr lang="en-US" sz="2000" dirty="0">
                <a:solidFill>
                  <a:srgbClr val="000000"/>
                </a:solidFill>
                <a:latin typeface="Century Gothic" panose="020B0502020202020204" pitchFamily="34" charset="0"/>
                <a:ea typeface="Times New Roman" panose="02020603050405020304" pitchFamily="18" charset="0"/>
              </a:rPr>
              <a:t>QR</a:t>
            </a:r>
            <a:r>
              <a:rPr lang="en-US" sz="2000" dirty="0">
                <a:solidFill>
                  <a:srgbClr val="000000"/>
                </a:solidFill>
                <a:effectLst/>
                <a:latin typeface="Century Gothic" panose="020B0502020202020204" pitchFamily="34" charset="0"/>
                <a:ea typeface="Times New Roman" panose="02020603050405020304" pitchFamily="18" charset="0"/>
              </a:rPr>
              <a:t> code or visit the link</a:t>
            </a:r>
          </a:p>
          <a:p>
            <a:pPr marL="0" marR="0" lvl="0" indent="0">
              <a:lnSpc>
                <a:spcPct val="150000"/>
              </a:lnSpc>
              <a:spcBef>
                <a:spcPts val="0"/>
              </a:spcBef>
              <a:spcAft>
                <a:spcPts val="0"/>
              </a:spcAft>
              <a:buNone/>
            </a:pPr>
            <a:r>
              <a:rPr lang="en-US" sz="2000" dirty="0">
                <a:solidFill>
                  <a:srgbClr val="000000"/>
                </a:solidFill>
                <a:effectLst/>
                <a:latin typeface="Century Gothic" panose="020B0502020202020204" pitchFamily="34" charset="0"/>
                <a:ea typeface="Times New Roman" panose="02020603050405020304" pitchFamily="18" charset="0"/>
              </a:rPr>
              <a:t>and fill out this quick survey</a:t>
            </a:r>
          </a:p>
          <a:p>
            <a:pPr marL="0" marR="0" lvl="0" indent="0">
              <a:lnSpc>
                <a:spcPct val="150000"/>
              </a:lnSpc>
              <a:spcBef>
                <a:spcPts val="0"/>
              </a:spcBef>
              <a:spcAft>
                <a:spcPts val="0"/>
              </a:spcAft>
              <a:buNone/>
            </a:pPr>
            <a:r>
              <a:rPr lang="es-MX" sz="2000" dirty="0">
                <a:solidFill>
                  <a:schemeClr val="accent6">
                    <a:lumMod val="75000"/>
                  </a:schemeClr>
                </a:solidFill>
                <a:effectLst/>
                <a:latin typeface="Century Gothic" panose="020B0502020202020204" pitchFamily="34" charset="0"/>
                <a:ea typeface="Calibri" panose="020F0502020204030204" pitchFamily="34" charset="0"/>
              </a:rPr>
              <a:t>surveymonkey.com/r/</a:t>
            </a:r>
            <a:r>
              <a:rPr lang="es-MX" sz="2000" dirty="0" err="1">
                <a:solidFill>
                  <a:schemeClr val="accent6">
                    <a:lumMod val="75000"/>
                  </a:schemeClr>
                </a:solidFill>
                <a:effectLst/>
                <a:latin typeface="Century Gothic" panose="020B0502020202020204" pitchFamily="34" charset="0"/>
                <a:ea typeface="Calibri" panose="020F0502020204030204" pitchFamily="34" charset="0"/>
              </a:rPr>
              <a:t>SIRCEvaluation</a:t>
            </a:r>
            <a:endParaRPr lang="es-MX" sz="2000" dirty="0">
              <a:solidFill>
                <a:schemeClr val="accent6">
                  <a:lumMod val="75000"/>
                </a:schemeClr>
              </a:solidFill>
              <a:effectLst/>
              <a:latin typeface="Century Gothic" panose="020B0502020202020204" pitchFamily="34" charset="0"/>
              <a:ea typeface="Calibri" panose="020F0502020204030204" pitchFamily="34" charset="0"/>
            </a:endParaRPr>
          </a:p>
          <a:p>
            <a:pPr marL="0" marR="0" lvl="0" indent="0">
              <a:lnSpc>
                <a:spcPct val="150000"/>
              </a:lnSpc>
              <a:spcBef>
                <a:spcPts val="0"/>
              </a:spcBef>
              <a:spcAft>
                <a:spcPts val="0"/>
              </a:spcAft>
              <a:buNone/>
            </a:pPr>
            <a:endParaRPr lang="es-MX" sz="2000" dirty="0">
              <a:solidFill>
                <a:srgbClr val="000000"/>
              </a:solidFill>
              <a:effectLst/>
              <a:latin typeface="Century Gothic" panose="020B0502020202020204" pitchFamily="34" charset="0"/>
              <a:ea typeface="Calibri" panose="020F0502020204030204" pitchFamily="34" charset="0"/>
            </a:endParaRPr>
          </a:p>
          <a:p>
            <a:pPr marL="0" indent="0">
              <a:buNone/>
            </a:pPr>
            <a:endParaRPr lang="en-US" dirty="0"/>
          </a:p>
        </p:txBody>
      </p:sp>
      <p:pic>
        <p:nvPicPr>
          <p:cNvPr id="4" name="Picture 3" descr="Qr code&#10;&#10;Description automatically generated">
            <a:extLst>
              <a:ext uri="{FF2B5EF4-FFF2-40B4-BE49-F238E27FC236}">
                <a16:creationId xmlns:a16="http://schemas.microsoft.com/office/drawing/2014/main" id="{4CBF3CFA-890B-4807-93BA-FFD127B40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514" y="2665651"/>
            <a:ext cx="2438740" cy="2438740"/>
          </a:xfrm>
          <a:prstGeom prst="rect">
            <a:avLst/>
          </a:prstGeom>
        </p:spPr>
      </p:pic>
    </p:spTree>
    <p:extLst>
      <p:ext uri="{BB962C8B-B14F-4D97-AF65-F5344CB8AC3E}">
        <p14:creationId xmlns:p14="http://schemas.microsoft.com/office/powerpoint/2010/main" val="354416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E0622-F0C7-4218-90D0-BE6A34ACCC42}"/>
              </a:ext>
            </a:extLst>
          </p:cNvPr>
          <p:cNvSpPr>
            <a:spLocks noGrp="1"/>
          </p:cNvSpPr>
          <p:nvPr>
            <p:ph idx="1"/>
          </p:nvPr>
        </p:nvSpPr>
        <p:spPr>
          <a:xfrm>
            <a:off x="133349" y="1657350"/>
            <a:ext cx="11920999" cy="4495800"/>
          </a:xfrm>
        </p:spPr>
        <p:txBody>
          <a:bodyPr>
            <a:normAutofit fontScale="85000" lnSpcReduction="20000"/>
          </a:bodyPr>
          <a:lstStyle/>
          <a:p>
            <a:pPr marL="0" indent="0">
              <a:buNone/>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How Employers Help their Communities by Complying with </a:t>
            </a:r>
          </a:p>
          <a:p>
            <a:pPr marL="0" indent="0">
              <a:buNone/>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Child Support Withholding:</a:t>
            </a:r>
          </a:p>
          <a:p>
            <a:pPr marL="0" indent="0">
              <a:buNone/>
            </a:pPr>
            <a:endParaRPr lang="en-US" sz="35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Deducting for child and medical support obligations</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Enrolling dependents’ children in health insurance and increasing access to preventive health. </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Saving taxpayers’ dollars </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Preventing and reducing fraud </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Promoting a stable and reliable workforce </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Encouraging a future skilled workforce</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Improving financial stability for families</a:t>
            </a:r>
            <a:endParaRPr lang="en-US" sz="3300" dirty="0">
              <a:latin typeface="Century Gothic" panose="020B0502020202020204" pitchFamily="34" charset="0"/>
            </a:endParaRPr>
          </a:p>
        </p:txBody>
      </p:sp>
    </p:spTree>
    <p:extLst>
      <p:ext uri="{BB962C8B-B14F-4D97-AF65-F5344CB8AC3E}">
        <p14:creationId xmlns:p14="http://schemas.microsoft.com/office/powerpoint/2010/main" val="1304000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FC2435-72DB-4946-8064-10E45544D3C8}"/>
              </a:ext>
            </a:extLst>
          </p:cNvPr>
          <p:cNvSpPr/>
          <p:nvPr/>
        </p:nvSpPr>
        <p:spPr>
          <a:xfrm>
            <a:off x="447675" y="1826740"/>
            <a:ext cx="5648325"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As employers, you are one of our closest partners, with an important role in helping ensure families get the financial and medical support they need.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More than </a:t>
            </a:r>
            <a:r>
              <a:rPr lang="en-US" sz="2400" dirty="0">
                <a:latin typeface="Century Gothic" panose="020B0502020202020204" pitchFamily="34" charset="0"/>
                <a:ea typeface="Tahoma" panose="020B0604030504040204" pitchFamily="34" charset="0"/>
                <a:cs typeface="Tahoma" panose="020B0604030504040204" pitchFamily="34" charset="0"/>
              </a:rPr>
              <a:t>66%</a:t>
            </a: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of all child support collections are through payroll deductions.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More money for the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FE78517-A427-FC46-8CCD-E235E55C88AA}"/>
              </a:ext>
            </a:extLst>
          </p:cNvPr>
          <p:cNvPicPr>
            <a:picLocks noChangeAspect="1"/>
          </p:cNvPicPr>
          <p:nvPr/>
        </p:nvPicPr>
        <p:blipFill>
          <a:blip r:embed="rId3"/>
          <a:stretch>
            <a:fillRect/>
          </a:stretch>
        </p:blipFill>
        <p:spPr>
          <a:xfrm>
            <a:off x="6224361" y="0"/>
            <a:ext cx="5967639" cy="6905022"/>
          </a:xfrm>
          <a:prstGeom prst="rect">
            <a:avLst/>
          </a:prstGeom>
        </p:spPr>
      </p:pic>
    </p:spTree>
    <p:extLst>
      <p:ext uri="{BB962C8B-B14F-4D97-AF65-F5344CB8AC3E}">
        <p14:creationId xmlns:p14="http://schemas.microsoft.com/office/powerpoint/2010/main" val="131195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C39B0B-8203-4D0F-B9C9-2901812B2169}"/>
              </a:ext>
            </a:extLst>
          </p:cNvPr>
          <p:cNvSpPr>
            <a:spLocks noGrp="1"/>
          </p:cNvSpPr>
          <p:nvPr>
            <p:ph sz="half" idx="1"/>
          </p:nvPr>
        </p:nvSpPr>
        <p:spPr>
          <a:xfrm>
            <a:off x="2298011" y="1899708"/>
            <a:ext cx="7130073" cy="3924299"/>
          </a:xfrm>
          <a:ln>
            <a:noFill/>
          </a:ln>
        </p:spPr>
        <p:txBody>
          <a:bodyPr>
            <a:normAutofit fontScale="85000" lnSpcReduction="20000"/>
          </a:bodyPr>
          <a:lstStyle/>
          <a:p>
            <a:pPr marL="0" indent="0" algn="ctr">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Kern County</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Monday-Friday: 8:00 am to 5:00 pm</a:t>
            </a:r>
            <a:br>
              <a:rPr lang="en-US" sz="2400" dirty="0">
                <a:latin typeface="Century Gothic" panose="020B0502020202020204" pitchFamily="34" charset="0"/>
                <a:ea typeface="Tahoma" panose="020B0604030504040204" pitchFamily="34" charset="0"/>
                <a:cs typeface="Tahoma" panose="020B0604030504040204" pitchFamily="34" charset="0"/>
              </a:rPr>
            </a:br>
            <a:endParaRPr lang="en-US" sz="2400" dirty="0">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Bakersfield:</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3701 N. </a:t>
            </a:r>
            <a:r>
              <a:rPr lang="en-US" sz="2400" dirty="0" err="1">
                <a:latin typeface="Century Gothic" panose="020B0502020202020204" pitchFamily="34" charset="0"/>
                <a:ea typeface="Tahoma" panose="020B0604030504040204" pitchFamily="34" charset="0"/>
                <a:cs typeface="Tahoma" panose="020B0604030504040204" pitchFamily="34" charset="0"/>
              </a:rPr>
              <a:t>Sillect</a:t>
            </a:r>
            <a:r>
              <a:rPr lang="en-US" sz="2400" dirty="0">
                <a:latin typeface="Century Gothic" panose="020B0502020202020204" pitchFamily="34" charset="0"/>
                <a:ea typeface="Tahoma" panose="020B0604030504040204" pitchFamily="34" charset="0"/>
                <a:cs typeface="Tahoma" panose="020B0604030504040204" pitchFamily="34" charset="0"/>
              </a:rPr>
              <a:t> Avenue, Bakersfield, CA 93308</a:t>
            </a:r>
          </a:p>
          <a:p>
            <a:pPr marL="0" indent="0" algn="ctr">
              <a:buNone/>
              <a:defRPr/>
            </a:pP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Ridgecrest</a:t>
            </a:r>
            <a:r>
              <a:rPr lang="en-US"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400 N. China Lake Blvd., Ridgecrest, CA 93555</a:t>
            </a:r>
          </a:p>
          <a:p>
            <a:pPr marL="0" indent="0" algn="ctr">
              <a:buNone/>
              <a:defRPr/>
            </a:pP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Delano</a:t>
            </a:r>
            <a:r>
              <a:rPr lang="en-US"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455 Lexington Street, Delano CA 93215</a:t>
            </a:r>
          </a:p>
          <a:p>
            <a:pPr marL="0" indent="0">
              <a:buNone/>
              <a:defRPr/>
            </a:pPr>
            <a:endParaRPr lang="en-US" sz="2400" dirty="0">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https://kerncountychildsupportservices.com</a:t>
            </a:r>
            <a:endPar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endPar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256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65308C-E42C-4AF7-90C1-7652498C21EE}"/>
              </a:ext>
            </a:extLst>
          </p:cNvPr>
          <p:cNvSpPr>
            <a:spLocks noGrp="1"/>
          </p:cNvSpPr>
          <p:nvPr>
            <p:ph sz="half" idx="2"/>
          </p:nvPr>
        </p:nvSpPr>
        <p:spPr>
          <a:xfrm>
            <a:off x="1719144" y="1827320"/>
            <a:ext cx="7924800" cy="4301067"/>
          </a:xfrm>
          <a:ln>
            <a:noFill/>
          </a:ln>
        </p:spPr>
        <p:txBody>
          <a:bodyPr>
            <a:normAutofit lnSpcReduction="10000"/>
          </a:bodyPr>
          <a:lstStyle/>
          <a:p>
            <a:pPr marL="0" indent="0" algn="ctr">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Riverside County</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Monday-Friday: 8:30 am to 5:30 pm</a:t>
            </a:r>
          </a:p>
          <a:p>
            <a:pPr marL="0" indent="0" algn="ctr">
              <a:buNone/>
              <a:defRPr/>
            </a:pPr>
            <a:r>
              <a:rPr lang="en-US" sz="22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Blythe:</a:t>
            </a:r>
            <a:r>
              <a:rPr lang="en-US" sz="22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260 N. Broadway, Blythe CA 92225</a:t>
            </a:r>
          </a:p>
          <a:p>
            <a:pPr marL="0" indent="0" algn="ctr">
              <a:buNone/>
              <a:defRPr/>
            </a:pPr>
            <a:r>
              <a:rPr lang="it-IT"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Indio: </a:t>
            </a:r>
          </a:p>
          <a:p>
            <a:pPr marL="0" indent="0" algn="ctr">
              <a:buNone/>
              <a:defRPr/>
            </a:pPr>
            <a:r>
              <a:rPr lang="it-IT" sz="2400" dirty="0">
                <a:latin typeface="Century Gothic" panose="020B0502020202020204" pitchFamily="34" charset="0"/>
                <a:ea typeface="Tahoma" panose="020B0604030504040204" pitchFamily="34" charset="0"/>
                <a:cs typeface="Tahoma" panose="020B0604030504040204" pitchFamily="34" charset="0"/>
              </a:rPr>
              <a:t>47-950 Arabia Street, Indio, CA 92201</a:t>
            </a:r>
          </a:p>
          <a:p>
            <a:pPr marL="0" indent="0" algn="ctr">
              <a:buNone/>
            </a:pPr>
            <a:r>
              <a:rPr lang="en-US" dirty="0">
                <a:latin typeface="Century Gothic" panose="020B0502020202020204" pitchFamily="34" charset="0"/>
                <a:ea typeface="Tahoma" panose="020B0604030504040204" pitchFamily="34" charset="0"/>
                <a:cs typeface="Tahoma" panose="020B0604030504040204" pitchFamily="34" charset="0"/>
              </a:rPr>
              <a:t> </a:t>
            </a: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Riverside:</a:t>
            </a:r>
            <a:r>
              <a:rPr lang="en-US" b="1"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pPr>
            <a:r>
              <a:rPr lang="en-US" sz="2400" dirty="0">
                <a:latin typeface="Century Gothic" panose="020B0502020202020204" pitchFamily="34" charset="0"/>
                <a:ea typeface="Tahoma" panose="020B0604030504040204" pitchFamily="34" charset="0"/>
                <a:cs typeface="Tahoma" panose="020B0604030504040204" pitchFamily="34" charset="0"/>
              </a:rPr>
              <a:t>2041 Iowa Avenue, Riverside, CA 92507 </a:t>
            </a:r>
          </a:p>
          <a:p>
            <a:pPr marL="0" indent="0" algn="ctr">
              <a:buNone/>
            </a:pPr>
            <a:r>
              <a:rPr lang="it-IT"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http://riversidechildsupport.com</a:t>
            </a:r>
            <a:endPar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669353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F0995B-F57E-463C-8565-A6CD0D202E0F}"/>
              </a:ext>
            </a:extLst>
          </p:cNvPr>
          <p:cNvSpPr>
            <a:spLocks noGrp="1"/>
          </p:cNvSpPr>
          <p:nvPr>
            <p:ph sz="half" idx="2"/>
          </p:nvPr>
        </p:nvSpPr>
        <p:spPr>
          <a:xfrm>
            <a:off x="839269" y="2298083"/>
            <a:ext cx="9626600" cy="3953933"/>
          </a:xfrm>
        </p:spPr>
        <p:txBody>
          <a:bodyPr>
            <a:normAutofit/>
          </a:bodyPr>
          <a:lstStyle/>
          <a:p>
            <a:pPr marL="457200" lvl="1" indent="0" algn="ctr">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Imperial County</a:t>
            </a:r>
          </a:p>
          <a:p>
            <a:pPr marL="457200" lvl="1" indent="0" algn="ctr">
              <a:buNone/>
              <a:defRPr/>
            </a:pPr>
            <a:r>
              <a:rPr lang="en-US" sz="3200" dirty="0">
                <a:latin typeface="Tahoma" panose="020B0604030504040204" pitchFamily="34" charset="0"/>
                <a:ea typeface="Tahoma" panose="020B0604030504040204" pitchFamily="34" charset="0"/>
                <a:cs typeface="Tahoma" panose="020B0604030504040204" pitchFamily="34" charset="0"/>
              </a:rPr>
              <a:t> </a:t>
            </a:r>
            <a:r>
              <a:rPr lang="en-US" dirty="0">
                <a:latin typeface="Century Gothic" panose="020B0502020202020204" pitchFamily="34" charset="0"/>
                <a:ea typeface="Tahoma" panose="020B0604030504040204" pitchFamily="34" charset="0"/>
                <a:cs typeface="Tahoma" panose="020B0604030504040204" pitchFamily="34" charset="0"/>
              </a:rPr>
              <a:t>Monday-Friday, 7:30 AM to 4:30 PM</a:t>
            </a:r>
          </a:p>
          <a:p>
            <a:pPr marL="457200" lvl="1" indent="0" algn="ctr">
              <a:buNone/>
              <a:defRPr/>
            </a:pPr>
            <a:endParaRPr lang="en-US" dirty="0">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r>
              <a:rPr lang="en-US" dirty="0">
                <a:latin typeface="Century Gothic" panose="020B0502020202020204" pitchFamily="34" charset="0"/>
                <a:ea typeface="Tahoma" panose="020B0604030504040204" pitchFamily="34" charset="0"/>
                <a:cs typeface="Tahoma" panose="020B0604030504040204" pitchFamily="34" charset="0"/>
              </a:rPr>
              <a:t>2795 S 4th. Street  El Centro, CA 92243</a:t>
            </a:r>
            <a:endParaRPr lang="en-US" sz="3200" dirty="0">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defRPr/>
            </a:pPr>
            <a:r>
              <a:rPr lang="en-US" sz="32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https://css.imperialcounty.org/</a:t>
            </a:r>
            <a:endParaRPr lang="en-US" sz="32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algn="ctr"/>
            <a:endParaRPr lang="en-US" dirty="0"/>
          </a:p>
        </p:txBody>
      </p:sp>
    </p:spTree>
    <p:extLst>
      <p:ext uri="{BB962C8B-B14F-4D97-AF65-F5344CB8AC3E}">
        <p14:creationId xmlns:p14="http://schemas.microsoft.com/office/powerpoint/2010/main" val="1027721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98ED06-8366-4A0A-91A1-9A217519FB3F}"/>
              </a:ext>
            </a:extLst>
          </p:cNvPr>
          <p:cNvSpPr>
            <a:spLocks noGrp="1"/>
          </p:cNvSpPr>
          <p:nvPr>
            <p:ph sz="half" idx="1"/>
          </p:nvPr>
        </p:nvSpPr>
        <p:spPr>
          <a:xfrm>
            <a:off x="1879599" y="1684867"/>
            <a:ext cx="8517467" cy="4139671"/>
          </a:xfrm>
        </p:spPr>
        <p:txBody>
          <a:bodyPr>
            <a:normAutofit fontScale="32500" lnSpcReduction="20000"/>
          </a:bodyPr>
          <a:lstStyle/>
          <a:p>
            <a:pPr marL="457200" lvl="1" indent="0" algn="ctr">
              <a:buNone/>
              <a:defRPr/>
            </a:pPr>
            <a:endParaRPr lang="en-US" sz="7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defRPr/>
            </a:pPr>
            <a:r>
              <a:rPr lang="en-US" sz="10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San Bernardino County</a:t>
            </a:r>
          </a:p>
          <a:p>
            <a:pPr marL="0" indent="0" algn="ctr">
              <a:buNone/>
              <a:defRPr/>
            </a:pPr>
            <a:r>
              <a:rPr lang="en-US" sz="7400" dirty="0">
                <a:latin typeface="Century Gothic" panose="020B0502020202020204" pitchFamily="34" charset="0"/>
                <a:ea typeface="Tahoma" panose="020B0604030504040204" pitchFamily="34" charset="0"/>
                <a:cs typeface="Tahoma" panose="020B0604030504040204" pitchFamily="34" charset="0"/>
              </a:rPr>
              <a:t>Monday-Friday: 8:00 am to 5:00 pm</a:t>
            </a:r>
          </a:p>
          <a:p>
            <a:pPr marL="0" indent="0" algn="ctr">
              <a:buNone/>
              <a:defRPr/>
            </a:pPr>
            <a:r>
              <a:rPr lang="en-US" sz="86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Loma Linda: </a:t>
            </a:r>
          </a:p>
          <a:p>
            <a:pPr marL="0" indent="0" algn="ctr">
              <a:buNone/>
              <a:defRPr/>
            </a:pPr>
            <a:r>
              <a:rPr lang="en-US" sz="7400" dirty="0">
                <a:latin typeface="Century Gothic" panose="020B0502020202020204" pitchFamily="34" charset="0"/>
                <a:ea typeface="Tahoma" panose="020B0604030504040204" pitchFamily="34" charset="0"/>
                <a:cs typeface="Tahoma" panose="020B0604030504040204" pitchFamily="34" charset="0"/>
              </a:rPr>
              <a:t>10417 Mountain View Ave. Loma Linda, CA 92354</a:t>
            </a:r>
          </a:p>
          <a:p>
            <a:pPr marL="0" indent="0" algn="ctr">
              <a:buNone/>
              <a:defRPr/>
            </a:pPr>
            <a:r>
              <a:rPr lang="en-US" sz="86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Ontario: </a:t>
            </a:r>
          </a:p>
          <a:p>
            <a:pPr marL="0" indent="0" algn="ctr">
              <a:buNone/>
              <a:defRPr/>
            </a:pPr>
            <a:r>
              <a:rPr lang="en-US" sz="7400" dirty="0">
                <a:latin typeface="Century Gothic" panose="020B0502020202020204" pitchFamily="34" charset="0"/>
                <a:ea typeface="Tahoma" panose="020B0604030504040204" pitchFamily="34" charset="0"/>
                <a:cs typeface="Tahoma" panose="020B0604030504040204" pitchFamily="34" charset="0"/>
              </a:rPr>
              <a:t>191 N. Vineyard Ave.  Ontario, CA 91764</a:t>
            </a:r>
          </a:p>
          <a:p>
            <a:pPr marL="0" indent="0" algn="ctr">
              <a:buNone/>
              <a:defRPr/>
            </a:pPr>
            <a:r>
              <a:rPr lang="en-US" sz="86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Victorville:</a:t>
            </a:r>
            <a:r>
              <a:rPr lang="en-US" sz="8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lgn="ctr">
              <a:buNone/>
              <a:defRPr/>
            </a:pPr>
            <a:r>
              <a:rPr lang="en-US" sz="7400" dirty="0">
                <a:latin typeface="Century Gothic" panose="020B0502020202020204" pitchFamily="34" charset="0"/>
                <a:ea typeface="Tahoma" panose="020B0604030504040204" pitchFamily="34" charset="0"/>
                <a:cs typeface="Tahoma" panose="020B0604030504040204" pitchFamily="34" charset="0"/>
              </a:rPr>
              <a:t>15400 Civic Drive, Victorville, CA 92392</a:t>
            </a:r>
            <a:endParaRPr lang="en-US" sz="7400" b="1" dirty="0">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sz="7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http://wp.sbcounty.gov/dcss/</a:t>
            </a:r>
            <a:endParaRPr lang="en-US" sz="7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33219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FE7C5C49-FAF4-4FA9-BE7B-F72ACE54A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656" y="2105615"/>
            <a:ext cx="6192688" cy="3439273"/>
          </a:xfrm>
          <a:prstGeom prst="rect">
            <a:avLst/>
          </a:prstGeom>
          <a:ln w="38100">
            <a:solidFill>
              <a:schemeClr val="accent1">
                <a:lumMod val="75000"/>
              </a:schemeClr>
            </a:solidFill>
          </a:ln>
          <a:effectLst>
            <a:softEdge rad="112500"/>
          </a:effectLst>
        </p:spPr>
      </p:pic>
    </p:spTree>
    <p:extLst>
      <p:ext uri="{BB962C8B-B14F-4D97-AF65-F5344CB8AC3E}">
        <p14:creationId xmlns:p14="http://schemas.microsoft.com/office/powerpoint/2010/main" val="309159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98B21-FB40-4404-B2E4-ED07E0FFE856}"/>
              </a:ext>
            </a:extLst>
          </p:cNvPr>
          <p:cNvSpPr>
            <a:spLocks noGrp="1"/>
          </p:cNvSpPr>
          <p:nvPr>
            <p:ph idx="1"/>
          </p:nvPr>
        </p:nvSpPr>
        <p:spPr>
          <a:xfrm>
            <a:off x="152061" y="1660042"/>
            <a:ext cx="11068574" cy="4499165"/>
          </a:xfrm>
        </p:spPr>
        <p:txBody>
          <a:bodyPr/>
          <a:lstStyle/>
          <a:p>
            <a:pPr marL="0" indent="-11430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Income Withholding Requirements:</a:t>
            </a:r>
          </a:p>
          <a:p>
            <a:endParaRPr lang="en-US" dirty="0"/>
          </a:p>
        </p:txBody>
      </p:sp>
      <p:pic>
        <p:nvPicPr>
          <p:cNvPr id="4" name="Picture 3">
            <a:extLst>
              <a:ext uri="{FF2B5EF4-FFF2-40B4-BE49-F238E27FC236}">
                <a16:creationId xmlns:a16="http://schemas.microsoft.com/office/drawing/2014/main" id="{C9C12211-4F62-42C3-91DC-E2348BD6F3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756" y="2541864"/>
            <a:ext cx="6860910" cy="3384157"/>
          </a:xfrm>
          <a:prstGeom prst="rect">
            <a:avLst/>
          </a:prstGeom>
          <a:ln>
            <a:solidFill>
              <a:schemeClr val="accent1">
                <a:lumMod val="75000"/>
              </a:schemeClr>
            </a:solidFill>
          </a:ln>
          <a:effectLst>
            <a:softEdge rad="112500"/>
          </a:effectLst>
        </p:spPr>
      </p:pic>
    </p:spTree>
    <p:extLst>
      <p:ext uri="{BB962C8B-B14F-4D97-AF65-F5344CB8AC3E}">
        <p14:creationId xmlns:p14="http://schemas.microsoft.com/office/powerpoint/2010/main" val="98261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09576" y="1762125"/>
            <a:ext cx="11261578" cy="4187008"/>
          </a:xfrm>
        </p:spPr>
        <p:txBody>
          <a:bodyPr>
            <a:normAutofit/>
          </a:bodyPr>
          <a:lstStyle/>
          <a:p>
            <a:pPr marL="0" indent="0">
              <a:buNone/>
            </a:pPr>
            <a:r>
              <a:rPr lang="en-US" altLang="en-US" sz="4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Welcome:</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Imperial</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Kern</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Riverside</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San Bernardino</a:t>
            </a:r>
            <a:r>
              <a:rPr lang="en-US" sz="45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95503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13CF4-0362-4EA9-9B4F-F2DB9BD9C4C1}"/>
              </a:ext>
            </a:extLst>
          </p:cNvPr>
          <p:cNvSpPr>
            <a:spLocks noGrp="1"/>
          </p:cNvSpPr>
          <p:nvPr>
            <p:ph idx="1"/>
          </p:nvPr>
        </p:nvSpPr>
        <p:spPr>
          <a:xfrm>
            <a:off x="129826" y="1700521"/>
            <a:ext cx="11144075" cy="4432053"/>
          </a:xfrm>
        </p:spPr>
        <p:txBody>
          <a:bodyPr>
            <a:normAutofit fontScale="92500" lnSpcReduction="10000"/>
          </a:bodyPr>
          <a:lstStyle/>
          <a:p>
            <a:pPr marL="0" indent="0">
              <a:buNone/>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Income Withholding Order (IWO): </a:t>
            </a:r>
          </a:p>
          <a:p>
            <a:pPr marL="0" indent="0">
              <a:buNone/>
            </a:pPr>
            <a:endParaRPr lang="en-US" altLang="en-US" sz="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r>
              <a:rPr lang="en-US" altLang="en-US" sz="2200" dirty="0">
                <a:latin typeface="Century Gothic" panose="020B0502020202020204" pitchFamily="34" charset="0"/>
                <a:ea typeface="Tahoma" panose="020B0604030504040204" pitchFamily="34" charset="0"/>
                <a:cs typeface="Tahoma" panose="020B0604030504040204" pitchFamily="34" charset="0"/>
              </a:rPr>
              <a:t>The Income Withholding Order (IWO) is a court order served on employers that requires them to withhold a specified amount of an employee’s wages for payment of child and medical support. </a:t>
            </a:r>
          </a:p>
          <a:p>
            <a:pPr lvl="1"/>
            <a:endParaRPr lang="en-US" altLang="en-US" sz="80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200" dirty="0">
                <a:latin typeface="Century Gothic" panose="020B0502020202020204" pitchFamily="34" charset="0"/>
                <a:ea typeface="Tahoma" panose="020B0604030504040204" pitchFamily="34" charset="0"/>
                <a:cs typeface="Tahoma" panose="020B0604030504040204" pitchFamily="34" charset="0"/>
              </a:rPr>
              <a:t>It may also be referred to as a wage assignment, garnishment order, or an income withholding for support order. </a:t>
            </a:r>
          </a:p>
          <a:p>
            <a:pPr lvl="1"/>
            <a:endParaRPr lang="en-US" altLang="en-US" sz="90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200" dirty="0">
                <a:latin typeface="Century Gothic" panose="020B0502020202020204" pitchFamily="34" charset="0"/>
                <a:ea typeface="Tahoma" panose="020B0604030504040204" pitchFamily="34" charset="0"/>
                <a:cs typeface="Tahoma" panose="020B0604030504040204" pitchFamily="34" charset="0"/>
              </a:rPr>
              <a:t>Employers may be served with an Income Withholding Order by a </a:t>
            </a:r>
            <a:r>
              <a:rPr lang="en-US" alt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local child support agency</a:t>
            </a:r>
            <a:r>
              <a:rPr lang="en-US" altLang="en-US" sz="2200" dirty="0">
                <a:latin typeface="Century Gothic" panose="020B0502020202020204" pitchFamily="34" charset="0"/>
                <a:ea typeface="Tahoma" panose="020B0604030504040204" pitchFamily="34" charset="0"/>
                <a:cs typeface="Tahoma" panose="020B0604030504040204" pitchFamily="34" charset="0"/>
              </a:rPr>
              <a:t> (LCSA), by private party, or by another state’s child support agency.</a:t>
            </a:r>
          </a:p>
          <a:p>
            <a:pPr lvl="1"/>
            <a:endParaRPr lang="en-US" altLang="en-US" sz="90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200" dirty="0">
                <a:latin typeface="Century Gothic" panose="020B0502020202020204" pitchFamily="34" charset="0"/>
                <a:ea typeface="Tahoma" panose="020B0604030504040204" pitchFamily="34" charset="0"/>
                <a:cs typeface="Tahoma" panose="020B0604030504040204" pitchFamily="34" charset="0"/>
              </a:rPr>
              <a:t>Income withholding is the most effective method of child support collection. In California, wage withholding accounts for more than 66 percent of child support collected.</a:t>
            </a:r>
            <a:endParaRPr lang="en-US" altLang="en-US" sz="2200" u="sng" dirty="0">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42553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EABF9E-C3F1-4FFD-8D1B-F45A76CA589C}"/>
              </a:ext>
            </a:extLst>
          </p:cNvPr>
          <p:cNvSpPr/>
          <p:nvPr/>
        </p:nvSpPr>
        <p:spPr>
          <a:xfrm>
            <a:off x="67764" y="1665440"/>
            <a:ext cx="5735273" cy="35271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Obligations of DCSS: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Income Withholding Order </a:t>
            </a:r>
            <a:r>
              <a:rPr kumimoji="0" lang="en-US" sz="2400" b="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(IWO) </a:t>
            </a:r>
          </a:p>
          <a:p>
            <a:pPr marL="0" marR="0" lvl="0" indent="0" algn="l" defTabSz="914400" rtl="0" eaLnBrk="1" fontAlgn="auto" latinLnBrk="0" hangingPunct="1">
              <a:lnSpc>
                <a:spcPct val="40000"/>
              </a:lnSpc>
              <a:spcBef>
                <a:spcPts val="0"/>
              </a:spcBef>
              <a:spcAft>
                <a:spcPts val="0"/>
              </a:spcAft>
              <a:buClr>
                <a:prstClr val="white"/>
              </a:buClr>
              <a:buSzTx/>
              <a:buFontTx/>
              <a:buNone/>
              <a:tabLst/>
              <a:defRPr/>
            </a:pPr>
            <a:endParaRPr kumimoji="0" lang="en-US" sz="2400" b="0"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6858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Obtained in every case with a support order </a:t>
            </a:r>
          </a:p>
          <a:p>
            <a:pPr marL="6858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Served on Employer within </a:t>
            </a:r>
            <a:r>
              <a:rPr kumimoji="0" lang="en-US" sz="2400" b="0" i="0" u="none"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rPr>
              <a:t>15 days </a:t>
            </a: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from entry of support order</a:t>
            </a:r>
          </a:p>
          <a:p>
            <a:pPr marL="457200" marR="0" lvl="1" indent="0" algn="ctr" defTabSz="914400" rtl="0" eaLnBrk="1" fontAlgn="auto" latinLnBrk="0" hangingPunct="1">
              <a:lnSpc>
                <a:spcPct val="80000"/>
              </a:lnSpc>
              <a:spcBef>
                <a:spcPts val="0"/>
              </a:spcBef>
              <a:spcAft>
                <a:spcPts val="0"/>
              </a:spcAft>
              <a:buClrTx/>
              <a:buSzTx/>
              <a:buFontTx/>
              <a:buNone/>
              <a:tabLst/>
              <a:defRPr/>
            </a:pPr>
            <a:r>
              <a:rPr kumimoji="0" lang="en-US" sz="2400" b="0" i="0" u="sng"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OR</a:t>
            </a:r>
          </a:p>
          <a:p>
            <a:pPr marL="6858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When employee changes employment and new employer’s address is obtained </a:t>
            </a:r>
          </a:p>
        </p:txBody>
      </p:sp>
      <p:pic>
        <p:nvPicPr>
          <p:cNvPr id="3" name="Picture 2">
            <a:extLst>
              <a:ext uri="{FF2B5EF4-FFF2-40B4-BE49-F238E27FC236}">
                <a16:creationId xmlns:a16="http://schemas.microsoft.com/office/drawing/2014/main" id="{0857FEAD-DE2B-D886-342E-B2F0388489D1}"/>
              </a:ext>
            </a:extLst>
          </p:cNvPr>
          <p:cNvPicPr>
            <a:picLocks noChangeAspect="1"/>
          </p:cNvPicPr>
          <p:nvPr/>
        </p:nvPicPr>
        <p:blipFill>
          <a:blip r:embed="rId2"/>
          <a:stretch>
            <a:fillRect/>
          </a:stretch>
        </p:blipFill>
        <p:spPr>
          <a:xfrm>
            <a:off x="6647543" y="0"/>
            <a:ext cx="5544457" cy="6858000"/>
          </a:xfrm>
          <a:prstGeom prst="rect">
            <a:avLst/>
          </a:prstGeom>
        </p:spPr>
      </p:pic>
    </p:spTree>
    <p:extLst>
      <p:ext uri="{BB962C8B-B14F-4D97-AF65-F5344CB8AC3E}">
        <p14:creationId xmlns:p14="http://schemas.microsoft.com/office/powerpoint/2010/main" val="312299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19779-BE5A-4FC0-9F55-3244A091BA85}"/>
              </a:ext>
            </a:extLst>
          </p:cNvPr>
          <p:cNvSpPr>
            <a:spLocks noGrp="1"/>
          </p:cNvSpPr>
          <p:nvPr>
            <p:ph idx="1"/>
          </p:nvPr>
        </p:nvSpPr>
        <p:spPr>
          <a:xfrm>
            <a:off x="272928" y="1666235"/>
            <a:ext cx="11649783" cy="4381719"/>
          </a:xfrm>
        </p:spPr>
        <p:txBody>
          <a:bodyPr>
            <a:normAutofit fontScale="92500" lnSpcReduction="20000"/>
          </a:bodyPr>
          <a:lstStyle/>
          <a:p>
            <a:pPr marL="0" indent="0">
              <a:buClr>
                <a:schemeClr val="bg1"/>
              </a:buClr>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Income Withholding Order: </a:t>
            </a:r>
          </a:p>
          <a:p>
            <a:pPr>
              <a:defRPr/>
            </a:pPr>
            <a:endParaRPr lang="en-US" sz="32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Effective and binding upon any existing or future employer of the Person Paying Support (PPS).</a:t>
            </a:r>
          </a:p>
          <a:p>
            <a:pPr marL="457200" lvl="1" indent="0">
              <a:buNone/>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May be transferred by electronic means</a:t>
            </a:r>
          </a:p>
          <a:p>
            <a:pPr marL="457200" lvl="1" indent="0">
              <a:buNone/>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Issued by another state’s court or administrative agency is as binding on an employer as an order made by a California court</a:t>
            </a:r>
          </a:p>
          <a:p>
            <a:pPr marL="0" indent="0">
              <a:buNone/>
              <a:defRPr/>
            </a:pPr>
            <a:endParaRPr lang="en-US" dirty="0">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FC§5700.502</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latin typeface="Century Gothic" panose="020B0502020202020204" pitchFamily="34" charset="0"/>
            </a:endParaRPr>
          </a:p>
        </p:txBody>
      </p:sp>
    </p:spTree>
    <p:extLst>
      <p:ext uri="{BB962C8B-B14F-4D97-AF65-F5344CB8AC3E}">
        <p14:creationId xmlns:p14="http://schemas.microsoft.com/office/powerpoint/2010/main" val="323987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49B95B-859F-4B5B-B354-367C928227B3}"/>
              </a:ext>
            </a:extLst>
          </p:cNvPr>
          <p:cNvSpPr>
            <a:spLocks noGrp="1"/>
          </p:cNvSpPr>
          <p:nvPr>
            <p:ph idx="1"/>
          </p:nvPr>
        </p:nvSpPr>
        <p:spPr>
          <a:xfrm>
            <a:off x="127741" y="1694904"/>
            <a:ext cx="10788941" cy="4351338"/>
          </a:xfrm>
        </p:spPr>
        <p:txBody>
          <a:bodyPr>
            <a:normAutofit lnSpcReduction="10000"/>
          </a:bodyPr>
          <a:lstStyle/>
          <a:p>
            <a:pPr marL="0" indent="0">
              <a:buClr>
                <a:schemeClr val="bg1"/>
              </a:buClr>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Out-of-State Orders: </a:t>
            </a:r>
          </a:p>
          <a:p>
            <a:pPr lvl="1">
              <a:defRPr/>
            </a:pPr>
            <a:endParaRPr lang="en-US" sz="16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Comply with an out-of-state IWO as if it is a California order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 5700.502</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Failure to comply = same penalties below</a:t>
            </a:r>
            <a:r>
              <a:rPr lang="en-US"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r>
              <a:rPr lang="en-US" dirty="0">
                <a:latin typeface="Century Gothic" panose="020B0502020202020204" pitchFamily="34" charset="0"/>
                <a:ea typeface="Tahoma" panose="020B0604030504040204" pitchFamily="34" charset="0"/>
                <a:cs typeface="Tahoma" panose="020B0604030504040204" pitchFamily="34" charset="0"/>
              </a:rPr>
              <a:t>(</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 5700.505</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As long as you are complying with the IWO, employer has immunity from civil liability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 5700.504</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To contest, the obligor has to register in this state and challenge in court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 5700.506</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262731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71566C-AEB6-4259-A327-243317E55C7F}"/>
              </a:ext>
            </a:extLst>
          </p:cNvPr>
          <p:cNvSpPr>
            <a:spLocks noGrp="1"/>
          </p:cNvSpPr>
          <p:nvPr>
            <p:ph idx="1"/>
          </p:nvPr>
        </p:nvSpPr>
        <p:spPr>
          <a:xfrm>
            <a:off x="214206" y="1674378"/>
            <a:ext cx="11068574" cy="4440442"/>
          </a:xfrm>
        </p:spPr>
        <p:txBody>
          <a:bodyPr>
            <a:normAutofit fontScale="92500" lnSpcReduction="10000"/>
          </a:bodyPr>
          <a:lstStyle/>
          <a:p>
            <a:pPr marL="0" indent="0">
              <a:buNone/>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Compliance Timeframes:</a:t>
            </a:r>
          </a:p>
          <a:p>
            <a:pPr marL="0" indent="0">
              <a:buNone/>
            </a:pPr>
            <a:endParaRPr lang="en-US" altLang="en-US" sz="1500" dirty="0">
              <a:solidFill>
                <a:schemeClr val="accent6">
                  <a:lumMod val="50000"/>
                </a:schemeClr>
              </a:solidFill>
              <a:latin typeface="Century Gothic" panose="020B0502020202020204" pitchFamily="34" charset="0"/>
              <a:cs typeface="Tahoma" panose="020B0604030504040204" pitchFamily="34" charset="0"/>
            </a:endParaRPr>
          </a:p>
          <a:p>
            <a:pPr marL="0" indent="0">
              <a:buNone/>
            </a:pPr>
            <a:r>
              <a:rPr lang="en-US" altLang="en-US" sz="2600" dirty="0">
                <a:latin typeface="Century Gothic" panose="020B0502020202020204" pitchFamily="34" charset="0"/>
                <a:cs typeface="Tahoma" panose="020B0604030504040204" pitchFamily="34" charset="0"/>
              </a:rPr>
              <a:t>Within</a:t>
            </a:r>
            <a:r>
              <a:rPr lang="en-US" altLang="en-US" sz="2600" dirty="0">
                <a:solidFill>
                  <a:schemeClr val="accent6">
                    <a:lumMod val="50000"/>
                  </a:schemeClr>
                </a:solidFill>
                <a:latin typeface="Century Gothic" panose="020B0502020202020204" pitchFamily="34" charset="0"/>
                <a:cs typeface="Tahoma" panose="020B0604030504040204" pitchFamily="34" charset="0"/>
              </a:rPr>
              <a:t> </a:t>
            </a:r>
            <a:r>
              <a:rPr lang="en-US" altLang="en-US" sz="2600" dirty="0">
                <a:solidFill>
                  <a:schemeClr val="accent6">
                    <a:lumMod val="75000"/>
                  </a:schemeClr>
                </a:solidFill>
                <a:latin typeface="Century Gothic" panose="020B0502020202020204" pitchFamily="34" charset="0"/>
                <a:cs typeface="Tahoma" panose="020B0604030504040204" pitchFamily="34" charset="0"/>
              </a:rPr>
              <a:t>10 days </a:t>
            </a:r>
            <a:r>
              <a:rPr lang="en-US" altLang="en-US" sz="2600" dirty="0">
                <a:latin typeface="Century Gothic" panose="020B0502020202020204" pitchFamily="34" charset="0"/>
                <a:cs typeface="Tahoma" panose="020B0604030504040204" pitchFamily="34" charset="0"/>
              </a:rPr>
              <a:t>of receiving an IWO, the employer will need to notify the employee and provide the employee with: </a:t>
            </a:r>
          </a:p>
          <a:p>
            <a:pPr marL="0" indent="0">
              <a:buNone/>
            </a:pPr>
            <a:endParaRPr lang="en-US" altLang="en-US" sz="1300" dirty="0">
              <a:latin typeface="Century Gothic" panose="020B0502020202020204" pitchFamily="34" charset="0"/>
              <a:cs typeface="Tahoma" panose="020B0604030504040204" pitchFamily="34" charset="0"/>
            </a:endParaRPr>
          </a:p>
          <a:p>
            <a:pPr marL="914400" lvl="1" indent="-457200">
              <a:buFontTx/>
              <a:buAutoNum type="arabicPeriod"/>
            </a:pPr>
            <a:r>
              <a:rPr lang="en-US" altLang="en-US" sz="2600" dirty="0">
                <a:latin typeface="Century Gothic" panose="020B0502020202020204" pitchFamily="34" charset="0"/>
                <a:cs typeface="Tahoma" panose="020B0604030504040204" pitchFamily="34" charset="0"/>
              </a:rPr>
              <a:t>Copy of the IWO- Order of Notice</a:t>
            </a:r>
          </a:p>
          <a:p>
            <a:pPr marL="914400" lvl="1" indent="-457200">
              <a:buFontTx/>
              <a:buAutoNum type="arabicPeriod"/>
            </a:pPr>
            <a:r>
              <a:rPr lang="en-US" altLang="en-US" sz="2600" dirty="0">
                <a:latin typeface="Century Gothic" panose="020B0502020202020204" pitchFamily="34" charset="0"/>
                <a:cs typeface="Tahoma" panose="020B0604030504040204" pitchFamily="34" charset="0"/>
              </a:rPr>
              <a:t>Request for hearing regarding earning assignment.</a:t>
            </a:r>
          </a:p>
          <a:p>
            <a:pPr marL="914400" lvl="1" indent="-457200">
              <a:buFontTx/>
              <a:buAutoNum type="arabicPeriod"/>
            </a:pPr>
            <a:r>
              <a:rPr lang="en-US" altLang="en-US" sz="2600" dirty="0">
                <a:latin typeface="Century Gothic" panose="020B0502020202020204" pitchFamily="34" charset="0"/>
                <a:cs typeface="Tahoma" panose="020B0604030504040204" pitchFamily="34" charset="0"/>
              </a:rPr>
              <a:t>Copy of the statement of the employee’s rights to quash, modify, or stay service of the order.</a:t>
            </a:r>
          </a:p>
          <a:p>
            <a:pPr marL="914400" lvl="1" indent="-457200">
              <a:buFontTx/>
              <a:buAutoNum type="arabicPeriod"/>
            </a:pPr>
            <a:r>
              <a:rPr lang="en-US" altLang="en-US" sz="2600" dirty="0">
                <a:latin typeface="Century Gothic" panose="020B0502020202020204" pitchFamily="34" charset="0"/>
                <a:cs typeface="Tahoma" panose="020B0604030504040204" pitchFamily="34" charset="0"/>
              </a:rPr>
              <a:t>Blank form with instructions for the employee to file for relief within 10 calendar days after service of the IWO.</a:t>
            </a:r>
          </a:p>
          <a:p>
            <a:pPr marL="0" indent="0" algn="ctr">
              <a:buNone/>
            </a:pPr>
            <a:r>
              <a:rPr lang="en-US" altLang="en-US" sz="2600" dirty="0">
                <a:solidFill>
                  <a:srgbClr val="C00000"/>
                </a:solidFill>
                <a:latin typeface="Century Gothic" panose="020B0502020202020204" pitchFamily="34" charset="0"/>
                <a:cs typeface="Tahoma" panose="020B0604030504040204" pitchFamily="34" charset="0"/>
              </a:rPr>
              <a:t>CCP§706.030(b)(3)</a:t>
            </a:r>
            <a:endParaRPr lang="en-US" dirty="0"/>
          </a:p>
        </p:txBody>
      </p:sp>
    </p:spTree>
    <p:extLst>
      <p:ext uri="{BB962C8B-B14F-4D97-AF65-F5344CB8AC3E}">
        <p14:creationId xmlns:p14="http://schemas.microsoft.com/office/powerpoint/2010/main" val="29886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EC0E02-46D8-40FC-9D95-7B7F6FE508BE}"/>
              </a:ext>
            </a:extLst>
          </p:cNvPr>
          <p:cNvSpPr>
            <a:spLocks noGrp="1"/>
          </p:cNvSpPr>
          <p:nvPr>
            <p:ph idx="1"/>
          </p:nvPr>
        </p:nvSpPr>
        <p:spPr>
          <a:xfrm>
            <a:off x="179671" y="1651654"/>
            <a:ext cx="11085352" cy="4507554"/>
          </a:xfrm>
        </p:spPr>
        <p:txBody>
          <a:bodyPr>
            <a:normAutofit lnSpcReduction="10000"/>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Compliance Timeframes:</a:t>
            </a:r>
          </a:p>
          <a:p>
            <a:pPr marL="914400" lvl="2" indent="0">
              <a:buNone/>
              <a:defRPr/>
            </a:pPr>
            <a:endParaRPr lang="en-US" sz="18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The employer should: </a:t>
            </a:r>
          </a:p>
          <a:p>
            <a:pPr marL="1714500" lvl="3" indent="-457200">
              <a:buFont typeface="Wingdings" panose="05000000000000000000" pitchFamily="2" charset="2"/>
              <a:buChar char="ü"/>
              <a:defRPr/>
            </a:pPr>
            <a:r>
              <a:rPr lang="en-US" sz="2800" dirty="0">
                <a:latin typeface="Century Gothic" panose="020B0502020202020204" pitchFamily="34" charset="0"/>
                <a:ea typeface="Tahoma" panose="020B0604030504040204" pitchFamily="34" charset="0"/>
                <a:cs typeface="Tahoma" panose="020B0604030504040204" pitchFamily="34" charset="0"/>
              </a:rPr>
              <a:t>Begin withholding the support amount no later than first pay period after 10 days after receiving the Income Withholding Order. (</a:t>
            </a:r>
            <a:r>
              <a:rPr lang="en-US" sz="2800" dirty="0">
                <a:solidFill>
                  <a:srgbClr val="C00000"/>
                </a:solidFill>
                <a:latin typeface="Century Gothic" panose="020B0502020202020204" pitchFamily="34" charset="0"/>
                <a:ea typeface="Tahoma" panose="020B0604030504040204" pitchFamily="34" charset="0"/>
                <a:cs typeface="Tahoma" panose="020B0604030504040204" pitchFamily="34" charset="0"/>
              </a:rPr>
              <a:t>CCP§706.022</a:t>
            </a:r>
            <a:r>
              <a:rPr lang="en-US" sz="2800" dirty="0">
                <a:latin typeface="Century Gothic" panose="020B0502020202020204" pitchFamily="34" charset="0"/>
                <a:ea typeface="Tahoma" panose="020B0604030504040204" pitchFamily="34" charset="0"/>
                <a:cs typeface="Tahoma" panose="020B0604030504040204" pitchFamily="34" charset="0"/>
              </a:rPr>
              <a:t>)</a:t>
            </a:r>
          </a:p>
          <a:p>
            <a:pPr marL="1714500" lvl="3" indent="-457200">
              <a:buFont typeface="Wingdings" panose="05000000000000000000" pitchFamily="2" charset="2"/>
              <a:buChar char="ü"/>
              <a:defRPr/>
            </a:pPr>
            <a:r>
              <a:rPr lang="en-US" sz="2800" dirty="0">
                <a:latin typeface="Century Gothic" panose="020B0502020202020204" pitchFamily="34" charset="0"/>
                <a:ea typeface="Tahoma" panose="020B0604030504040204" pitchFamily="34" charset="0"/>
                <a:cs typeface="Tahoma" panose="020B0604030504040204" pitchFamily="34" charset="0"/>
              </a:rPr>
              <a:t>Deduct support amount from the employee’s net disposable income (NDI)</a:t>
            </a:r>
          </a:p>
          <a:p>
            <a:pPr marL="1771650" lvl="3" indent="-457200">
              <a:buFont typeface="Wingdings" panose="05000000000000000000" pitchFamily="2" charset="2"/>
              <a:buChar char="ü"/>
              <a:defRPr/>
            </a:pPr>
            <a:r>
              <a:rPr lang="en-US" sz="2800" dirty="0">
                <a:latin typeface="Century Gothic" panose="020B0502020202020204" pitchFamily="34" charset="0"/>
                <a:ea typeface="Tahoma" panose="020B0604030504040204" pitchFamily="34" charset="0"/>
                <a:cs typeface="Tahoma" panose="020B0604030504040204" pitchFamily="34" charset="0"/>
              </a:rPr>
              <a:t>Deduction is not to exceed 50% of NDI (</a:t>
            </a:r>
            <a:r>
              <a:rPr lang="en-US" sz="2800" dirty="0">
                <a:solidFill>
                  <a:srgbClr val="C00000"/>
                </a:solidFill>
                <a:latin typeface="Century Gothic" panose="020B0502020202020204" pitchFamily="34" charset="0"/>
                <a:ea typeface="Tahoma" panose="020B0604030504040204" pitchFamily="34" charset="0"/>
                <a:cs typeface="Tahoma" panose="020B0604030504040204" pitchFamily="34" charset="0"/>
              </a:rPr>
              <a:t>CCP§706.052i 15 USC 1673</a:t>
            </a:r>
            <a:r>
              <a:rPr lang="en-US" sz="2800" dirty="0">
                <a:latin typeface="Century Gothic" panose="020B0502020202020204" pitchFamily="34" charset="0"/>
                <a:ea typeface="Tahoma" panose="020B0604030504040204" pitchFamily="34" charset="0"/>
                <a:cs typeface="Tahoma" panose="020B0604030504040204" pitchFamily="34" charset="0"/>
              </a:rPr>
              <a:t>)</a:t>
            </a:r>
          </a:p>
          <a:p>
            <a:pPr marL="2455862" lvl="4" indent="0">
              <a:buNone/>
              <a:defRPr/>
            </a:pPr>
            <a:r>
              <a:rPr lang="en-US" sz="2800" i="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Even if the support order does</a:t>
            </a:r>
          </a:p>
          <a:p>
            <a:endParaRPr lang="en-US" dirty="0"/>
          </a:p>
        </p:txBody>
      </p:sp>
    </p:spTree>
    <p:extLst>
      <p:ext uri="{BB962C8B-B14F-4D97-AF65-F5344CB8AC3E}">
        <p14:creationId xmlns:p14="http://schemas.microsoft.com/office/powerpoint/2010/main" val="4109409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96FD92-FB40-4CBC-B60C-465A1E68A8BF}"/>
              </a:ext>
            </a:extLst>
          </p:cNvPr>
          <p:cNvSpPr>
            <a:spLocks noGrp="1"/>
          </p:cNvSpPr>
          <p:nvPr>
            <p:ph idx="1"/>
          </p:nvPr>
        </p:nvSpPr>
        <p:spPr>
          <a:xfrm>
            <a:off x="186186" y="1665988"/>
            <a:ext cx="10892406" cy="4448831"/>
          </a:xfrm>
        </p:spPr>
        <p:txBody>
          <a:bodyPr>
            <a:normAutofit/>
          </a:bodyPr>
          <a:lstStyle/>
          <a:p>
            <a:pPr marL="0" indent="0">
              <a:buNone/>
              <a:defRPr/>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Compliance Timeframes:</a:t>
            </a:r>
          </a:p>
          <a:p>
            <a:pPr marL="0" indent="0" algn="ctr">
              <a:buNone/>
              <a:defRPr/>
            </a:pPr>
            <a:endParaRPr lang="en-US" altLang="en-US" sz="1400" b="1" u="sng" dirty="0">
              <a:latin typeface="Century Gothic" panose="020B0502020202020204" pitchFamily="34" charset="0"/>
              <a:cs typeface="Tahoma" panose="020B0604030504040204" pitchFamily="34" charset="0"/>
            </a:endParaRPr>
          </a:p>
          <a:p>
            <a:pPr lvl="1">
              <a:defRPr/>
            </a:pPr>
            <a:r>
              <a:rPr lang="en-US" altLang="en-US" dirty="0">
                <a:latin typeface="Century Gothic" panose="020B0502020202020204" pitchFamily="34" charset="0"/>
                <a:cs typeface="Tahoma" panose="020B0604030504040204" pitchFamily="34" charset="0"/>
              </a:rPr>
              <a:t>The employer must remit the payment to the State Disbursement Unit (</a:t>
            </a:r>
            <a:r>
              <a:rPr lang="en-US" altLang="en-US" dirty="0">
                <a:solidFill>
                  <a:srgbClr val="C00000"/>
                </a:solidFill>
                <a:latin typeface="Century Gothic" panose="020B0502020202020204" pitchFamily="34" charset="0"/>
                <a:cs typeface="Tahoma" panose="020B0604030504040204" pitchFamily="34" charset="0"/>
              </a:rPr>
              <a:t>CCP§706.030 (c)(6)</a:t>
            </a:r>
            <a:r>
              <a:rPr lang="en-US" altLang="en-US" dirty="0">
                <a:latin typeface="Century Gothic" panose="020B0502020202020204" pitchFamily="34" charset="0"/>
                <a:cs typeface="Tahoma" panose="020B0604030504040204" pitchFamily="34" charset="0"/>
              </a:rPr>
              <a:t>)</a:t>
            </a:r>
          </a:p>
          <a:p>
            <a:pPr marL="457200" lvl="1" indent="0">
              <a:buNone/>
              <a:defRPr/>
            </a:pPr>
            <a:endParaRPr lang="en-US" altLang="en-US" dirty="0">
              <a:latin typeface="Century Gothic" panose="020B0502020202020204" pitchFamily="34" charset="0"/>
              <a:cs typeface="Tahoma" panose="020B0604030504040204" pitchFamily="34" charset="0"/>
            </a:endParaRPr>
          </a:p>
          <a:p>
            <a:pPr lvl="1">
              <a:defRPr/>
            </a:pPr>
            <a:r>
              <a:rPr lang="en-US" altLang="en-US" dirty="0">
                <a:latin typeface="Century Gothic" panose="020B0502020202020204" pitchFamily="34" charset="0"/>
                <a:cs typeface="Tahoma" panose="020B0604030504040204" pitchFamily="34" charset="0"/>
              </a:rPr>
              <a:t>No later then 10 days after close of pay period. (</a:t>
            </a:r>
            <a:r>
              <a:rPr lang="en-US" altLang="en-US" dirty="0">
                <a:solidFill>
                  <a:srgbClr val="C00000"/>
                </a:solidFill>
                <a:latin typeface="Century Gothic" panose="020B0502020202020204" pitchFamily="34" charset="0"/>
                <a:cs typeface="Tahoma" panose="020B0604030504040204" pitchFamily="34" charset="0"/>
              </a:rPr>
              <a:t>CCP§706.025</a:t>
            </a:r>
            <a:r>
              <a:rPr lang="en-US" altLang="en-US" dirty="0">
                <a:latin typeface="Century Gothic" panose="020B0502020202020204" pitchFamily="34" charset="0"/>
                <a:cs typeface="Tahoma" panose="020B0604030504040204" pitchFamily="34" charset="0"/>
              </a:rPr>
              <a:t>) </a:t>
            </a:r>
          </a:p>
          <a:p>
            <a:pPr lvl="1">
              <a:defRPr/>
            </a:pPr>
            <a:endParaRPr lang="en-US" altLang="en-US" dirty="0">
              <a:latin typeface="Century Gothic" panose="020B0502020202020204" pitchFamily="34" charset="0"/>
              <a:cs typeface="Tahoma" panose="020B0604030504040204" pitchFamily="34" charset="0"/>
            </a:endParaRPr>
          </a:p>
          <a:p>
            <a:pPr lvl="1">
              <a:defRPr/>
            </a:pPr>
            <a:r>
              <a:rPr lang="en-US" altLang="en-US" dirty="0">
                <a:latin typeface="Century Gothic" panose="020B0502020202020204" pitchFamily="34" charset="0"/>
                <a:cs typeface="Tahoma" panose="020B0604030504040204" pitchFamily="34" charset="0"/>
              </a:rPr>
              <a:t>Until served with a notice modifying amount to be withheld or terminating the order</a:t>
            </a:r>
          </a:p>
          <a:p>
            <a:pPr marL="0" indent="0" algn="ctr">
              <a:buNone/>
              <a:defRPr/>
            </a:pPr>
            <a:r>
              <a:rPr lang="en-US" altLang="en-US" sz="2600" dirty="0">
                <a:solidFill>
                  <a:srgbClr val="C00000"/>
                </a:solidFill>
                <a:latin typeface="Century Gothic" panose="020B0502020202020204" pitchFamily="34" charset="0"/>
                <a:cs typeface="Tahoma" panose="020B0604030504040204" pitchFamily="34" charset="0"/>
              </a:rPr>
              <a:t>CCP §706.027</a:t>
            </a:r>
            <a:endParaRPr lang="en-US" dirty="0"/>
          </a:p>
        </p:txBody>
      </p:sp>
    </p:spTree>
    <p:extLst>
      <p:ext uri="{BB962C8B-B14F-4D97-AF65-F5344CB8AC3E}">
        <p14:creationId xmlns:p14="http://schemas.microsoft.com/office/powerpoint/2010/main" val="3557723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0E627F-6DDB-4828-8000-99810AAC8776}"/>
              </a:ext>
            </a:extLst>
          </p:cNvPr>
          <p:cNvSpPr>
            <a:spLocks noGrp="1"/>
          </p:cNvSpPr>
          <p:nvPr>
            <p:ph idx="1"/>
          </p:nvPr>
        </p:nvSpPr>
        <p:spPr>
          <a:xfrm>
            <a:off x="213477" y="1709278"/>
            <a:ext cx="10676834" cy="4412975"/>
          </a:xfrm>
        </p:spPr>
        <p:txBody>
          <a:bodyPr>
            <a:normAutofit fontScale="77500" lnSpcReduction="20000"/>
          </a:bodyPr>
          <a:lstStyle/>
          <a:p>
            <a:pPr marL="0" indent="0">
              <a:buNone/>
            </a:pPr>
            <a:r>
              <a:rPr lang="en-US" altLang="en-US" sz="4500" b="1" u="sng" dirty="0">
                <a:solidFill>
                  <a:schemeClr val="accent6">
                    <a:lumMod val="50000"/>
                  </a:schemeClr>
                </a:solidFill>
                <a:latin typeface="Century Gothic" panose="020B0502020202020204" pitchFamily="34" charset="0"/>
                <a:cs typeface="Tahoma" panose="020B0604030504040204" pitchFamily="34" charset="0"/>
              </a:rPr>
              <a:t>Employer Responsibilities:</a:t>
            </a:r>
          </a:p>
          <a:p>
            <a:pPr marL="0" indent="0" algn="ctr">
              <a:buNone/>
            </a:pPr>
            <a:endParaRPr lang="en-US" altLang="en-US" sz="2700" b="1" u="sng" dirty="0">
              <a:solidFill>
                <a:schemeClr val="accent6">
                  <a:lumMod val="50000"/>
                </a:schemeClr>
              </a:solidFill>
              <a:latin typeface="Century Gothic" panose="020B0502020202020204" pitchFamily="34" charset="0"/>
              <a:cs typeface="Tahoma" panose="020B0604030504040204" pitchFamily="34" charset="0"/>
            </a:endParaRPr>
          </a:p>
          <a:p>
            <a:pPr marL="914400" lvl="2" indent="0">
              <a:spcAft>
                <a:spcPts val="1200"/>
              </a:spcAft>
              <a:buNone/>
            </a:pPr>
            <a:r>
              <a:rPr lang="en-US" altLang="en-US" sz="3100" dirty="0">
                <a:latin typeface="Century Gothic" panose="020B0502020202020204" pitchFamily="34" charset="0"/>
                <a:cs typeface="Tahoma" panose="020B0604030504040204" pitchFamily="34" charset="0"/>
              </a:rPr>
              <a:t>Provide relevant employment and income information:</a:t>
            </a:r>
          </a:p>
          <a:p>
            <a:pPr lvl="3"/>
            <a:r>
              <a:rPr lang="en-US" altLang="en-US" sz="3100" dirty="0">
                <a:latin typeface="Century Gothic" panose="020B0502020202020204" pitchFamily="34" charset="0"/>
                <a:cs typeface="Tahoma" panose="020B0604030504040204" pitchFamily="34" charset="0"/>
              </a:rPr>
              <a:t>Verification of employment</a:t>
            </a:r>
          </a:p>
          <a:p>
            <a:pPr lvl="3"/>
            <a:r>
              <a:rPr lang="en-US" altLang="en-US" sz="3100" dirty="0">
                <a:latin typeface="Century Gothic" panose="020B0502020202020204" pitchFamily="34" charset="0"/>
                <a:cs typeface="Tahoma" panose="020B0604030504040204" pitchFamily="34" charset="0"/>
              </a:rPr>
              <a:t>Full name of employee</a:t>
            </a:r>
          </a:p>
          <a:p>
            <a:pPr lvl="3"/>
            <a:r>
              <a:rPr lang="en-US" altLang="en-US" sz="3100" dirty="0">
                <a:latin typeface="Century Gothic" panose="020B0502020202020204" pitchFamily="34" charset="0"/>
                <a:cs typeface="Tahoma" panose="020B0604030504040204" pitchFamily="34" charset="0"/>
              </a:rPr>
              <a:t>Last known residence address of employee</a:t>
            </a:r>
          </a:p>
          <a:p>
            <a:pPr lvl="3"/>
            <a:r>
              <a:rPr lang="en-US" altLang="en-US" sz="3100" dirty="0">
                <a:latin typeface="Century Gothic" panose="020B0502020202020204" pitchFamily="34" charset="0"/>
                <a:cs typeface="Tahoma" panose="020B0604030504040204" pitchFamily="34" charset="0"/>
              </a:rPr>
              <a:t>Date of birth</a:t>
            </a:r>
          </a:p>
          <a:p>
            <a:pPr lvl="3"/>
            <a:r>
              <a:rPr lang="en-US" altLang="en-US" sz="3100" dirty="0">
                <a:latin typeface="Century Gothic" panose="020B0502020202020204" pitchFamily="34" charset="0"/>
                <a:cs typeface="Tahoma" panose="020B0604030504040204" pitchFamily="34" charset="0"/>
              </a:rPr>
              <a:t>Social Security Number</a:t>
            </a:r>
          </a:p>
          <a:p>
            <a:pPr lvl="3"/>
            <a:r>
              <a:rPr lang="en-US" altLang="en-US" sz="3100" dirty="0">
                <a:latin typeface="Century Gothic" panose="020B0502020202020204" pitchFamily="34" charset="0"/>
                <a:cs typeface="Tahoma" panose="020B0604030504040204" pitchFamily="34" charset="0"/>
              </a:rPr>
              <a:t>Dates of employment</a:t>
            </a:r>
          </a:p>
          <a:p>
            <a:pPr lvl="3"/>
            <a:r>
              <a:rPr lang="en-US" altLang="en-US" sz="3100" dirty="0">
                <a:latin typeface="Century Gothic" panose="020B0502020202020204" pitchFamily="34" charset="0"/>
                <a:cs typeface="Tahoma" panose="020B0604030504040204" pitchFamily="34" charset="0"/>
              </a:rPr>
              <a:t>Past and present earnings</a:t>
            </a:r>
          </a:p>
          <a:p>
            <a:pPr lvl="3"/>
            <a:r>
              <a:rPr lang="en-US" altLang="en-US" sz="3100" dirty="0">
                <a:latin typeface="Century Gothic" panose="020B0502020202020204" pitchFamily="34" charset="0"/>
                <a:cs typeface="Tahoma" panose="020B0604030504040204" pitchFamily="34" charset="0"/>
              </a:rPr>
              <a:t>Availability of health insurance coverage</a:t>
            </a:r>
          </a:p>
          <a:p>
            <a:pPr marL="914400" lvl="2" indent="0" algn="ctr">
              <a:buNone/>
            </a:pPr>
            <a:r>
              <a:rPr lang="en-US" altLang="en-US" sz="3100" dirty="0">
                <a:solidFill>
                  <a:srgbClr val="C00000"/>
                </a:solidFill>
                <a:latin typeface="Century Gothic" panose="020B0502020202020204" pitchFamily="34" charset="0"/>
                <a:cs typeface="Tahoma" panose="020B0604030504040204" pitchFamily="34" charset="0"/>
              </a:rPr>
              <a:t>FC §3767 &amp; 3771</a:t>
            </a:r>
          </a:p>
          <a:p>
            <a:endParaRPr lang="en-US" dirty="0"/>
          </a:p>
        </p:txBody>
      </p:sp>
    </p:spTree>
    <p:extLst>
      <p:ext uri="{BB962C8B-B14F-4D97-AF65-F5344CB8AC3E}">
        <p14:creationId xmlns:p14="http://schemas.microsoft.com/office/powerpoint/2010/main" val="2047966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08BA1-8C3B-48E3-B8CB-F54B9A5276F1}"/>
              </a:ext>
            </a:extLst>
          </p:cNvPr>
          <p:cNvSpPr>
            <a:spLocks noGrp="1"/>
          </p:cNvSpPr>
          <p:nvPr>
            <p:ph idx="1"/>
          </p:nvPr>
        </p:nvSpPr>
        <p:spPr>
          <a:xfrm>
            <a:off x="148427" y="1688158"/>
            <a:ext cx="10724147" cy="4360195"/>
          </a:xfrm>
        </p:spPr>
        <p:txBody>
          <a:bodyPr>
            <a:normAutofit fontScale="62500" lnSpcReduction="20000"/>
          </a:bodyPr>
          <a:lstStyle/>
          <a:p>
            <a:pPr marL="0" indent="0">
              <a:buNone/>
            </a:pPr>
            <a:r>
              <a:rPr lang="en-US" altLang="en-US" sz="5000" b="1" u="sng" dirty="0">
                <a:solidFill>
                  <a:schemeClr val="accent6">
                    <a:lumMod val="50000"/>
                  </a:schemeClr>
                </a:solidFill>
                <a:latin typeface="Century Gothic" panose="020B0502020202020204" pitchFamily="34" charset="0"/>
                <a:cs typeface="Tahoma" panose="020B0604030504040204" pitchFamily="34" charset="0"/>
              </a:rPr>
              <a:t>Employer Responsibilities:</a:t>
            </a:r>
          </a:p>
          <a:p>
            <a:pPr marL="0" indent="0" algn="ctr">
              <a:buNone/>
            </a:pPr>
            <a:endParaRPr lang="en-US" altLang="en-US" sz="2700" b="1" u="sng" dirty="0">
              <a:latin typeface="Century Gothic" panose="020B0502020202020204" pitchFamily="34" charset="0"/>
              <a:cs typeface="Tahoma" panose="020B0604030504040204" pitchFamily="34" charset="0"/>
            </a:endParaRPr>
          </a:p>
          <a:p>
            <a:pPr marL="914400" lvl="2" indent="0">
              <a:spcBef>
                <a:spcPct val="0"/>
              </a:spcBef>
              <a:buNone/>
            </a:pPr>
            <a:r>
              <a:rPr lang="en-US" altLang="en-US" sz="3200" dirty="0">
                <a:latin typeface="Century Gothic" panose="020B0502020202020204" pitchFamily="34" charset="0"/>
                <a:cs typeface="Tahoma" panose="020B0604030504040204" pitchFamily="34" charset="0"/>
              </a:rPr>
              <a:t>Wage and Insurance Verification Form (</a:t>
            </a:r>
            <a:r>
              <a:rPr lang="en-US" altLang="en-US" sz="3200" dirty="0">
                <a:solidFill>
                  <a:srgbClr val="C00000"/>
                </a:solidFill>
                <a:latin typeface="Century Gothic" panose="020B0502020202020204" pitchFamily="34" charset="0"/>
                <a:cs typeface="Tahoma" panose="020B0604030504040204" pitchFamily="34" charset="0"/>
              </a:rPr>
              <a:t>DCSS-0230</a:t>
            </a:r>
            <a:r>
              <a:rPr lang="en-US" altLang="en-US" sz="3200" dirty="0">
                <a:latin typeface="Century Gothic" panose="020B0502020202020204" pitchFamily="34" charset="0"/>
                <a:cs typeface="Tahoma" panose="020B0604030504040204" pitchFamily="34" charset="0"/>
              </a:rPr>
              <a:t>)</a:t>
            </a:r>
          </a:p>
          <a:p>
            <a:pPr lvl="5">
              <a:spcBef>
                <a:spcPct val="25000"/>
              </a:spcBef>
            </a:pPr>
            <a:r>
              <a:rPr lang="en-US" altLang="en-US" sz="3200" dirty="0">
                <a:latin typeface="Century Gothic" panose="020B0502020202020204" pitchFamily="34" charset="0"/>
                <a:cs typeface="Tahoma" panose="020B0604030504040204" pitchFamily="34" charset="0"/>
              </a:rPr>
              <a:t>Requests information concerning the employee</a:t>
            </a:r>
          </a:p>
          <a:p>
            <a:pPr lvl="5">
              <a:spcBef>
                <a:spcPct val="25000"/>
              </a:spcBef>
            </a:pPr>
            <a:r>
              <a:rPr lang="en-US" altLang="en-US" sz="3200" dirty="0">
                <a:latin typeface="Century Gothic" panose="020B0502020202020204" pitchFamily="34" charset="0"/>
                <a:cs typeface="Tahoma" panose="020B0604030504040204" pitchFamily="34" charset="0"/>
              </a:rPr>
              <a:t>Signed under penalty of perjury by employer</a:t>
            </a:r>
          </a:p>
          <a:p>
            <a:pPr lvl="5">
              <a:spcBef>
                <a:spcPct val="25000"/>
              </a:spcBef>
            </a:pPr>
            <a:r>
              <a:rPr lang="en-US" altLang="en-US" sz="3200" dirty="0">
                <a:latin typeface="Century Gothic" panose="020B0502020202020204" pitchFamily="34" charset="0"/>
                <a:cs typeface="Tahoma" panose="020B0604030504040204" pitchFamily="34" charset="0"/>
              </a:rPr>
              <a:t>Used as evidence in court</a:t>
            </a:r>
          </a:p>
          <a:p>
            <a:pPr lvl="5">
              <a:spcBef>
                <a:spcPct val="25000"/>
              </a:spcBef>
            </a:pPr>
            <a:r>
              <a:rPr lang="en-US" altLang="en-US" sz="3200" dirty="0">
                <a:latin typeface="Century Gothic" panose="020B0502020202020204" pitchFamily="34" charset="0"/>
                <a:cs typeface="Tahoma" panose="020B0604030504040204" pitchFamily="34" charset="0"/>
              </a:rPr>
              <a:t>Avoids the need for a subpoena</a:t>
            </a:r>
          </a:p>
          <a:p>
            <a:pPr lvl="5">
              <a:spcBef>
                <a:spcPct val="25000"/>
              </a:spcBef>
            </a:pPr>
            <a:endParaRPr lang="en-US" altLang="en-US" sz="3200" dirty="0">
              <a:latin typeface="Century Gothic" panose="020B0502020202020204" pitchFamily="34" charset="0"/>
              <a:cs typeface="Tahoma" panose="020B0604030504040204" pitchFamily="34" charset="0"/>
            </a:endParaRPr>
          </a:p>
          <a:p>
            <a:pPr marL="914400" lvl="2" indent="0">
              <a:spcAft>
                <a:spcPts val="600"/>
              </a:spcAft>
              <a:buNone/>
            </a:pPr>
            <a:r>
              <a:rPr lang="en-US" altLang="en-US" sz="3200" dirty="0">
                <a:latin typeface="Century Gothic" panose="020B0502020202020204" pitchFamily="34" charset="0"/>
                <a:cs typeface="Tahoma" panose="020B0604030504040204" pitchFamily="34" charset="0"/>
              </a:rPr>
              <a:t>Employee Status Report (</a:t>
            </a:r>
            <a:r>
              <a:rPr lang="en-US" altLang="en-US" sz="3200" dirty="0">
                <a:solidFill>
                  <a:srgbClr val="C00000"/>
                </a:solidFill>
                <a:latin typeface="Century Gothic" panose="020B0502020202020204" pitchFamily="34" charset="0"/>
                <a:cs typeface="Tahoma" panose="020B0604030504040204" pitchFamily="34" charset="0"/>
              </a:rPr>
              <a:t>DCSS-0522,</a:t>
            </a:r>
            <a:r>
              <a:rPr lang="en-US" altLang="en-US" sz="3200" dirty="0">
                <a:latin typeface="Century Gothic" panose="020B0502020202020204" pitchFamily="34" charset="0"/>
                <a:cs typeface="Tahoma" panose="020B0604030504040204" pitchFamily="34" charset="0"/>
              </a:rPr>
              <a:t> similar to Page 4 of Income Withholding)</a:t>
            </a:r>
          </a:p>
          <a:p>
            <a:pPr lvl="5">
              <a:spcAft>
                <a:spcPts val="600"/>
              </a:spcAft>
              <a:buNone/>
            </a:pPr>
            <a:r>
              <a:rPr lang="en-US" altLang="en-US" sz="3200" dirty="0">
                <a:latin typeface="Century Gothic" panose="020B0502020202020204" pitchFamily="34" charset="0"/>
                <a:cs typeface="Tahoma" panose="020B0604030504040204" pitchFamily="34" charset="0"/>
              </a:rPr>
              <a:t>Inform Child Support on/before the next payment due date of:</a:t>
            </a:r>
          </a:p>
          <a:p>
            <a:pPr lvl="5"/>
            <a:r>
              <a:rPr lang="en-US" altLang="en-US" sz="3200" dirty="0">
                <a:latin typeface="Century Gothic" panose="020B0502020202020204" pitchFamily="34" charset="0"/>
                <a:cs typeface="Tahoma" panose="020B0604030504040204" pitchFamily="34" charset="0"/>
              </a:rPr>
              <a:t>New employer’s address (if known) or employment status</a:t>
            </a:r>
          </a:p>
          <a:p>
            <a:pPr lvl="5"/>
            <a:r>
              <a:rPr lang="en-US" altLang="en-US" sz="3200" dirty="0">
                <a:latin typeface="Century Gothic" panose="020B0502020202020204" pitchFamily="34" charset="0"/>
                <a:cs typeface="Tahoma" panose="020B0604030504040204" pitchFamily="34" charset="0"/>
              </a:rPr>
              <a:t>Employee’s last known residence address</a:t>
            </a:r>
          </a:p>
          <a:p>
            <a:pPr lvl="5"/>
            <a:r>
              <a:rPr lang="en-US" altLang="en-US" sz="3200" dirty="0">
                <a:latin typeface="Century Gothic" panose="020B0502020202020204" pitchFamily="34" charset="0"/>
                <a:cs typeface="Tahoma" panose="020B0604030504040204" pitchFamily="34" charset="0"/>
              </a:rPr>
              <a:t>Employee’s last known telephone number</a:t>
            </a:r>
            <a:endParaRPr lang="en-US" altLang="en-US" sz="2600" dirty="0">
              <a:latin typeface="Century Gothic" panose="020B050202020202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3139685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B93CBB-DD6E-44F8-B7D4-FF35B74A09D0}"/>
              </a:ext>
            </a:extLst>
          </p:cNvPr>
          <p:cNvSpPr>
            <a:spLocks noGrp="1"/>
          </p:cNvSpPr>
          <p:nvPr>
            <p:ph idx="1"/>
          </p:nvPr>
        </p:nvSpPr>
        <p:spPr>
          <a:xfrm>
            <a:off x="161083" y="1687575"/>
            <a:ext cx="11228968" cy="4480510"/>
          </a:xfrm>
        </p:spPr>
        <p:txBody>
          <a:bodyPr>
            <a:normAutofit/>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Employer Responsibilities:</a:t>
            </a:r>
          </a:p>
          <a:p>
            <a:pPr marL="0" indent="0" algn="ctr">
              <a:buNone/>
            </a:pPr>
            <a:endParaRPr lang="en-US" altLang="en-US" sz="2700" b="1" u="sng" dirty="0">
              <a:latin typeface="Century Gothic" panose="020B0502020202020204" pitchFamily="34" charset="0"/>
              <a:cs typeface="Tahoma" panose="020B0604030504040204" pitchFamily="34" charset="0"/>
            </a:endParaRPr>
          </a:p>
          <a:p>
            <a:pPr marL="0" indent="0" algn="ctr">
              <a:buNone/>
            </a:pPr>
            <a:r>
              <a:rPr lang="en-US" altLang="en-US" sz="2400" dirty="0">
                <a:latin typeface="Century Gothic" panose="020B0502020202020204" pitchFamily="34" charset="0"/>
                <a:cs typeface="Tahoma" panose="020B0604030504040204" pitchFamily="34" charset="0"/>
              </a:rPr>
              <a:t>Employers </a:t>
            </a:r>
            <a:r>
              <a:rPr lang="en-US" altLang="en-US" sz="2400" dirty="0">
                <a:solidFill>
                  <a:schemeClr val="accent6">
                    <a:lumMod val="75000"/>
                  </a:schemeClr>
                </a:solidFill>
                <a:latin typeface="Century Gothic" panose="020B0502020202020204" pitchFamily="34" charset="0"/>
                <a:cs typeface="Tahoma" panose="020B0604030504040204" pitchFamily="34" charset="0"/>
              </a:rPr>
              <a:t>SHALL NOT </a:t>
            </a:r>
            <a:r>
              <a:rPr lang="en-US" altLang="en-US" sz="2400" dirty="0">
                <a:latin typeface="Century Gothic" panose="020B0502020202020204" pitchFamily="34" charset="0"/>
                <a:cs typeface="Tahoma" panose="020B0604030504040204" pitchFamily="34" charset="0"/>
              </a:rPr>
              <a:t>do the following based on the existence of an IWO:</a:t>
            </a:r>
          </a:p>
          <a:p>
            <a:pPr marL="2973388" lvl="2" indent="-342900">
              <a:spcBef>
                <a:spcPct val="25000"/>
              </a:spcBef>
              <a:buFont typeface="Wingdings" panose="05000000000000000000" pitchFamily="2" charset="2"/>
              <a:buChar char="ü"/>
            </a:pPr>
            <a:r>
              <a:rPr lang="en-US" altLang="en-US" sz="2400" dirty="0">
                <a:latin typeface="Century Gothic" panose="020B0502020202020204" pitchFamily="34" charset="0"/>
                <a:cs typeface="Tahoma" panose="020B0604030504040204" pitchFamily="34" charset="0"/>
              </a:rPr>
              <a:t>Refuse to hire</a:t>
            </a:r>
          </a:p>
          <a:p>
            <a:pPr marL="2973388" lvl="2" indent="-342900">
              <a:spcBef>
                <a:spcPct val="25000"/>
              </a:spcBef>
              <a:buFont typeface="Wingdings" panose="05000000000000000000" pitchFamily="2" charset="2"/>
              <a:buChar char="ü"/>
            </a:pPr>
            <a:r>
              <a:rPr lang="en-US" altLang="en-US" sz="2400" dirty="0">
                <a:latin typeface="Century Gothic" panose="020B0502020202020204" pitchFamily="34" charset="0"/>
                <a:cs typeface="Tahoma" panose="020B0604030504040204" pitchFamily="34" charset="0"/>
              </a:rPr>
              <a:t>Discriminate</a:t>
            </a:r>
          </a:p>
          <a:p>
            <a:pPr marL="2973388" lvl="2" indent="-342900">
              <a:spcBef>
                <a:spcPct val="25000"/>
              </a:spcBef>
              <a:buFont typeface="Wingdings" panose="05000000000000000000" pitchFamily="2" charset="2"/>
              <a:buChar char="ü"/>
            </a:pPr>
            <a:r>
              <a:rPr lang="en-US" altLang="en-US" sz="2400" dirty="0">
                <a:latin typeface="Century Gothic" panose="020B0502020202020204" pitchFamily="34" charset="0"/>
                <a:cs typeface="Tahoma" panose="020B0604030504040204" pitchFamily="34" charset="0"/>
              </a:rPr>
              <a:t>Discipline</a:t>
            </a:r>
          </a:p>
          <a:p>
            <a:pPr marL="2973388" lvl="2" indent="-342900">
              <a:spcBef>
                <a:spcPct val="25000"/>
              </a:spcBef>
              <a:buFont typeface="Wingdings" panose="05000000000000000000" pitchFamily="2" charset="2"/>
              <a:buChar char="ü"/>
            </a:pPr>
            <a:r>
              <a:rPr lang="en-US" altLang="en-US" sz="2400" dirty="0">
                <a:latin typeface="Century Gothic" panose="020B0502020202020204" pitchFamily="34" charset="0"/>
                <a:cs typeface="Tahoma" panose="020B0604030504040204" pitchFamily="34" charset="0"/>
              </a:rPr>
              <a:t>Terminate</a:t>
            </a:r>
          </a:p>
          <a:p>
            <a:pPr marL="2630488" lvl="2" indent="0">
              <a:spcBef>
                <a:spcPct val="25000"/>
              </a:spcBef>
              <a:buNone/>
            </a:pPr>
            <a:endParaRPr lang="en-US" altLang="en-US" sz="2400" dirty="0">
              <a:solidFill>
                <a:srgbClr val="C00000"/>
              </a:solidFill>
              <a:latin typeface="Century Gothic" panose="020B0502020202020204" pitchFamily="34" charset="0"/>
              <a:cs typeface="Tahoma" panose="020B0604030504040204" pitchFamily="34" charset="0"/>
            </a:endParaRPr>
          </a:p>
          <a:p>
            <a:pPr marL="2630488" lvl="2" indent="0">
              <a:spcBef>
                <a:spcPct val="25000"/>
              </a:spcBef>
              <a:buNone/>
            </a:pPr>
            <a:r>
              <a:rPr lang="en-US" altLang="en-US" sz="2400" dirty="0">
                <a:solidFill>
                  <a:srgbClr val="C00000"/>
                </a:solidFill>
                <a:latin typeface="Century Gothic" panose="020B0502020202020204" pitchFamily="34" charset="0"/>
                <a:cs typeface="Tahoma" panose="020B0604030504040204" pitchFamily="34" charset="0"/>
              </a:rPr>
              <a:t>Labor Code §2929(b) and Family Code §3769</a:t>
            </a:r>
          </a:p>
          <a:p>
            <a:endParaRPr lang="en-US" dirty="0"/>
          </a:p>
        </p:txBody>
      </p:sp>
    </p:spTree>
    <p:extLst>
      <p:ext uri="{BB962C8B-B14F-4D97-AF65-F5344CB8AC3E}">
        <p14:creationId xmlns:p14="http://schemas.microsoft.com/office/powerpoint/2010/main" val="3649155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87718" y="2071511"/>
            <a:ext cx="9899010" cy="3632433"/>
          </a:xfrm>
        </p:spPr>
        <p:txBody>
          <a:bodyPr>
            <a:normAutofit/>
          </a:bodyPr>
          <a:lstStyle/>
          <a:p>
            <a:pPr marL="0" indent="0">
              <a:buNone/>
            </a:pPr>
            <a:r>
              <a:rPr lang="en-US" sz="4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Mission:</a:t>
            </a:r>
            <a:r>
              <a:rPr lang="en-US" sz="4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Our collaboration mission is to work together to ensure we are meeting the needs of our community. </a:t>
            </a:r>
          </a:p>
        </p:txBody>
      </p:sp>
    </p:spTree>
    <p:extLst>
      <p:ext uri="{BB962C8B-B14F-4D97-AF65-F5344CB8AC3E}">
        <p14:creationId xmlns:p14="http://schemas.microsoft.com/office/powerpoint/2010/main" val="563166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31049-A8E0-4A1D-99DD-3F4046DF3CEE}"/>
              </a:ext>
            </a:extLst>
          </p:cNvPr>
          <p:cNvSpPr>
            <a:spLocks noGrp="1"/>
          </p:cNvSpPr>
          <p:nvPr>
            <p:ph idx="1"/>
          </p:nvPr>
        </p:nvSpPr>
        <p:spPr>
          <a:xfrm>
            <a:off x="292101" y="1732548"/>
            <a:ext cx="11391900" cy="4444416"/>
          </a:xfrm>
        </p:spPr>
        <p:txBody>
          <a:bodyPr>
            <a:normAutofit fontScale="77500" lnSpcReduction="20000"/>
          </a:bodyPr>
          <a:lstStyle/>
          <a:p>
            <a:pPr marL="0" indent="0">
              <a:buNone/>
            </a:pPr>
            <a:r>
              <a:rPr lang="en-US" altLang="en-US" sz="4500" b="1" u="sng" dirty="0">
                <a:solidFill>
                  <a:schemeClr val="accent6">
                    <a:lumMod val="50000"/>
                  </a:schemeClr>
                </a:solidFill>
                <a:latin typeface="Century Gothic" panose="020B0502020202020204" pitchFamily="34" charset="0"/>
                <a:cs typeface="Tahoma" panose="020B0604030504040204" pitchFamily="34" charset="0"/>
              </a:rPr>
              <a:t>Orders/Liens - Priority of Withholding:</a:t>
            </a:r>
          </a:p>
          <a:p>
            <a:pPr marL="0" indent="0" algn="ctr">
              <a:buNone/>
            </a:pPr>
            <a:endParaRPr lang="en-US" altLang="en-US" sz="2600" b="1" u="sng" dirty="0">
              <a:solidFill>
                <a:schemeClr val="accent6">
                  <a:lumMod val="50000"/>
                </a:schemeClr>
              </a:solidFill>
              <a:latin typeface="Century Gothic" panose="020B0502020202020204" pitchFamily="34" charset="0"/>
              <a:cs typeface="Tahoma" panose="020B0604030504040204" pitchFamily="34" charset="0"/>
            </a:endParaRP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Child Support order</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Bankruptcy order</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Federal Administrative Garnishment</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Federal Tax Levy*</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Student Loan</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State Tax Levy</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Local Tax Levy</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Creditor Garnishment</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Employer deductions</a:t>
            </a:r>
          </a:p>
          <a:p>
            <a:pPr marL="1714500" lvl="4" indent="0">
              <a:lnSpc>
                <a:spcPct val="65000"/>
              </a:lnSpc>
              <a:spcBef>
                <a:spcPct val="25000"/>
              </a:spcBef>
              <a:buNone/>
            </a:pPr>
            <a:endParaRPr lang="en-US" altLang="en-US" sz="2600" dirty="0">
              <a:latin typeface="Century Gothic" panose="020B0502020202020204" pitchFamily="34" charset="0"/>
              <a:cs typeface="Tahoma" panose="020B0604030504040204" pitchFamily="34" charset="0"/>
            </a:endParaRPr>
          </a:p>
          <a:p>
            <a:pPr marL="0" indent="0" algn="ctr">
              <a:lnSpc>
                <a:spcPct val="120000"/>
              </a:lnSpc>
              <a:spcBef>
                <a:spcPct val="25000"/>
              </a:spcBef>
              <a:buNone/>
            </a:pPr>
            <a:r>
              <a:rPr lang="en-US" altLang="en-US" sz="2600" b="1" dirty="0">
                <a:solidFill>
                  <a:srgbClr val="C00000"/>
                </a:solidFill>
                <a:latin typeface="Century Gothic" panose="020B0502020202020204" pitchFamily="34" charset="0"/>
                <a:cs typeface="Tahoma" panose="020B0604030504040204" pitchFamily="34" charset="0"/>
              </a:rPr>
              <a:t>FC§5238 – </a:t>
            </a:r>
            <a:r>
              <a:rPr lang="en-US" altLang="en-US" sz="2600" dirty="0">
                <a:latin typeface="Century Gothic" panose="020B0502020202020204" pitchFamily="34" charset="0"/>
                <a:cs typeface="Tahoma" panose="020B0604030504040204" pitchFamily="34" charset="0"/>
              </a:rPr>
              <a:t>Priority of pays: Child Support, Spousal Support, Health Insurance, Arrears</a:t>
            </a:r>
          </a:p>
          <a:p>
            <a:pPr marL="0" indent="0" algn="ctr">
              <a:lnSpc>
                <a:spcPct val="65000"/>
              </a:lnSpc>
              <a:spcBef>
                <a:spcPct val="25000"/>
              </a:spcBef>
              <a:buNone/>
            </a:pPr>
            <a:r>
              <a:rPr lang="en-US" altLang="en-US" sz="2600" i="1" dirty="0">
                <a:solidFill>
                  <a:schemeClr val="accent6">
                    <a:lumMod val="75000"/>
                  </a:schemeClr>
                </a:solidFill>
                <a:latin typeface="Century Gothic" panose="020B0502020202020204" pitchFamily="34" charset="0"/>
                <a:cs typeface="Tahoma" panose="020B0604030504040204" pitchFamily="34" charset="0"/>
              </a:rPr>
              <a:t>*Levy received prior to Child Support order have priority.</a:t>
            </a:r>
          </a:p>
          <a:p>
            <a:pPr marL="1257300" lvl="3" indent="0">
              <a:buClr>
                <a:schemeClr val="bg1"/>
              </a:buClr>
              <a:buNone/>
            </a:pPr>
            <a:r>
              <a:rPr lang="en-US" altLang="en-US" sz="2600" b="1" dirty="0">
                <a:solidFill>
                  <a:srgbClr val="C00000"/>
                </a:solidFill>
                <a:latin typeface="Century Gothic" panose="020B0502020202020204" pitchFamily="34" charset="0"/>
                <a:cs typeface="Tahoma" panose="020B0604030504040204" pitchFamily="34" charset="0"/>
              </a:rPr>
              <a:t>FC§4011- </a:t>
            </a:r>
            <a:r>
              <a:rPr lang="en-US" altLang="en-US" sz="2600" dirty="0">
                <a:latin typeface="Century Gothic" panose="020B0502020202020204" pitchFamily="34" charset="0"/>
                <a:cs typeface="Tahoma" panose="020B0604030504040204" pitchFamily="34" charset="0"/>
              </a:rPr>
              <a:t>Child support gets paid before all other creditors.</a:t>
            </a:r>
          </a:p>
          <a:p>
            <a:endParaRPr lang="en-US" dirty="0"/>
          </a:p>
        </p:txBody>
      </p:sp>
    </p:spTree>
    <p:extLst>
      <p:ext uri="{BB962C8B-B14F-4D97-AF65-F5344CB8AC3E}">
        <p14:creationId xmlns:p14="http://schemas.microsoft.com/office/powerpoint/2010/main" val="1196721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41503D-9CF1-48D4-884C-8A217730723A}"/>
              </a:ext>
            </a:extLst>
          </p:cNvPr>
          <p:cNvSpPr>
            <a:spLocks noGrp="1"/>
          </p:cNvSpPr>
          <p:nvPr>
            <p:ph idx="1"/>
          </p:nvPr>
        </p:nvSpPr>
        <p:spPr>
          <a:xfrm>
            <a:off x="174517" y="1656950"/>
            <a:ext cx="6629400" cy="4238291"/>
          </a:xfrm>
        </p:spPr>
        <p:txBody>
          <a:bodyPr>
            <a:normAutofit/>
          </a:bodyPr>
          <a:lstStyle/>
          <a:p>
            <a:pPr marL="0" indent="-114300">
              <a:buNone/>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Applying Withholding:</a:t>
            </a:r>
          </a:p>
          <a:p>
            <a:pPr marL="800100" lvl="2" indent="0">
              <a:buNone/>
            </a:pPr>
            <a:endParaRPr lang="en-US" altLang="en-US" sz="1200" b="1" dirty="0">
              <a:latin typeface="Century Gothic" panose="020B0502020202020204" pitchFamily="34" charset="0"/>
              <a:cs typeface="Tahoma" panose="020B0604030504040204" pitchFamily="34" charset="0"/>
            </a:endParaRP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Current Child/Family Support</a:t>
            </a: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Medical Support, if on IWO</a:t>
            </a: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Current Spousal Support </a:t>
            </a: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Child/Family Support Arrears</a:t>
            </a: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Spousal Support Arrears</a:t>
            </a:r>
          </a:p>
          <a:p>
            <a:endParaRPr lang="en-US" dirty="0"/>
          </a:p>
        </p:txBody>
      </p:sp>
      <p:pic>
        <p:nvPicPr>
          <p:cNvPr id="4" name="Picture 4" descr="MP900177744[1]">
            <a:extLst>
              <a:ext uri="{FF2B5EF4-FFF2-40B4-BE49-F238E27FC236}">
                <a16:creationId xmlns:a16="http://schemas.microsoft.com/office/drawing/2014/main" id="{805C2DD9-F283-465F-BAA6-EA39ABAD282E}"/>
              </a:ext>
            </a:extLst>
          </p:cNvPr>
          <p:cNvPicPr>
            <a:picLocks noChangeAspect="1" noChangeArrowheads="1"/>
          </p:cNvPicPr>
          <p:nvPr/>
        </p:nvPicPr>
        <p:blipFill>
          <a:blip r:embed="rId2"/>
          <a:srcRect t="10417" b="10417"/>
          <a:stretch>
            <a:fillRect/>
          </a:stretch>
        </p:blipFill>
        <p:spPr bwMode="auto">
          <a:xfrm>
            <a:off x="9871953" y="4476654"/>
            <a:ext cx="1818731" cy="2160240"/>
          </a:xfrm>
          <a:prstGeom prst="rect">
            <a:avLst/>
          </a:prstGeom>
          <a:ln>
            <a:noFill/>
          </a:ln>
          <a:effectLst>
            <a:softEdge rad="112500"/>
          </a:effectLst>
        </p:spPr>
      </p:pic>
    </p:spTree>
    <p:extLst>
      <p:ext uri="{BB962C8B-B14F-4D97-AF65-F5344CB8AC3E}">
        <p14:creationId xmlns:p14="http://schemas.microsoft.com/office/powerpoint/2010/main" val="712090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435276-161C-4D36-82E3-A617AE2DC7F5}"/>
              </a:ext>
            </a:extLst>
          </p:cNvPr>
          <p:cNvSpPr>
            <a:spLocks noGrp="1"/>
          </p:cNvSpPr>
          <p:nvPr>
            <p:ph idx="1"/>
          </p:nvPr>
        </p:nvSpPr>
        <p:spPr>
          <a:xfrm>
            <a:off x="320842" y="1876925"/>
            <a:ext cx="11694695" cy="4026569"/>
          </a:xfrm>
        </p:spPr>
        <p:txBody>
          <a:bodyPr>
            <a:noAutofit/>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Remitting Payments:</a:t>
            </a:r>
          </a:p>
          <a:p>
            <a:pPr marL="0" indent="0">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Provide the following information for each employee:</a:t>
            </a: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Name as it appears on the Notice to Withhold</a:t>
            </a: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Social Security Number</a:t>
            </a: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Legal date of collection</a:t>
            </a:r>
          </a:p>
          <a:p>
            <a:pPr lvl="2">
              <a:spcAft>
                <a:spcPts val="600"/>
              </a:spcAft>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Case or court order number</a:t>
            </a:r>
          </a:p>
          <a:p>
            <a:pPr marL="857250" lvl="2" indent="0">
              <a:buNone/>
              <a:defRPr/>
            </a:pPr>
            <a:r>
              <a:rPr lang="en-US" altLang="en-US" sz="2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Payments for multiple employees may be combined into one check, but you must provide an itemized accounting for each employee.</a:t>
            </a:r>
          </a:p>
        </p:txBody>
      </p:sp>
    </p:spTree>
    <p:extLst>
      <p:ext uri="{BB962C8B-B14F-4D97-AF65-F5344CB8AC3E}">
        <p14:creationId xmlns:p14="http://schemas.microsoft.com/office/powerpoint/2010/main" val="3800251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9D092A-0B3F-45B1-BF14-F4A544E9448D}"/>
              </a:ext>
            </a:extLst>
          </p:cNvPr>
          <p:cNvSpPr>
            <a:spLocks noGrp="1"/>
          </p:cNvSpPr>
          <p:nvPr>
            <p:ph idx="1"/>
          </p:nvPr>
        </p:nvSpPr>
        <p:spPr>
          <a:xfrm>
            <a:off x="172275" y="1714771"/>
            <a:ext cx="10515600" cy="4351338"/>
          </a:xfrm>
        </p:spPr>
        <p:txBody>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Calculating: Net Disposable Income (NDI)</a:t>
            </a:r>
          </a:p>
          <a:p>
            <a:pPr marL="0" indent="0" algn="ctr">
              <a:buNone/>
              <a:defRPr/>
            </a:pPr>
            <a:endParaRPr lang="en-US" sz="16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spcAft>
                <a:spcPts val="600"/>
              </a:spcAft>
              <a:buNone/>
              <a:defRPr/>
            </a:pPr>
            <a:r>
              <a:rPr lang="en-US" sz="26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NDI= Gross earnings less ONLY:</a:t>
            </a:r>
          </a:p>
          <a:p>
            <a:pPr lvl="5">
              <a:defRPr/>
            </a:pPr>
            <a:r>
              <a:rPr lang="en-US" sz="2300" dirty="0">
                <a:latin typeface="Century Gothic" panose="020B0502020202020204" pitchFamily="34" charset="0"/>
                <a:ea typeface="Tahoma" panose="020B0604030504040204" pitchFamily="34" charset="0"/>
                <a:cs typeface="Tahoma" panose="020B0604030504040204" pitchFamily="34" charset="0"/>
              </a:rPr>
              <a:t>Mandatory deductions </a:t>
            </a:r>
          </a:p>
          <a:p>
            <a:pPr lvl="5">
              <a:defRPr/>
            </a:pPr>
            <a:r>
              <a:rPr lang="en-US" sz="2300" dirty="0">
                <a:latin typeface="Century Gothic" panose="020B0502020202020204" pitchFamily="34" charset="0"/>
                <a:ea typeface="Tahoma" panose="020B0604030504040204" pitchFamily="34" charset="0"/>
                <a:cs typeface="Tahoma" panose="020B0604030504040204" pitchFamily="34" charset="0"/>
              </a:rPr>
              <a:t>State and federal taxes, SDI, etc.</a:t>
            </a:r>
          </a:p>
          <a:p>
            <a:pPr lvl="5">
              <a:defRPr/>
            </a:pPr>
            <a:r>
              <a:rPr lang="en-US" sz="2300" dirty="0">
                <a:latin typeface="Century Gothic" panose="020B0502020202020204" pitchFamily="34" charset="0"/>
                <a:ea typeface="Tahoma" panose="020B0604030504040204" pitchFamily="34" charset="0"/>
                <a:cs typeface="Tahoma" panose="020B0604030504040204" pitchFamily="34" charset="0"/>
              </a:rPr>
              <a:t>Mandatory union dues</a:t>
            </a:r>
          </a:p>
          <a:p>
            <a:pPr lvl="5">
              <a:defRPr/>
            </a:pPr>
            <a:r>
              <a:rPr lang="en-US" sz="2300" dirty="0">
                <a:latin typeface="Century Gothic" panose="020B0502020202020204" pitchFamily="34" charset="0"/>
                <a:ea typeface="Tahoma" panose="020B0604030504040204" pitchFamily="34" charset="0"/>
                <a:cs typeface="Tahoma" panose="020B0604030504040204" pitchFamily="34" charset="0"/>
              </a:rPr>
              <a:t>Mandatory retirement </a:t>
            </a:r>
          </a:p>
          <a:p>
            <a:pPr lvl="6">
              <a:defRPr/>
            </a:pPr>
            <a:r>
              <a:rPr lang="en-US" sz="2300" dirty="0">
                <a:latin typeface="Century Gothic" panose="020B0502020202020204" pitchFamily="34" charset="0"/>
                <a:ea typeface="Tahoma" panose="020B0604030504040204" pitchFamily="34" charset="0"/>
                <a:cs typeface="Tahoma" panose="020B0604030504040204" pitchFamily="34" charset="0"/>
              </a:rPr>
              <a:t>Does not include 401K</a:t>
            </a:r>
          </a:p>
          <a:p>
            <a:pPr lvl="6">
              <a:defRPr/>
            </a:pPr>
            <a:r>
              <a:rPr lang="en-US" sz="2300" dirty="0">
                <a:latin typeface="Century Gothic" panose="020B0502020202020204" pitchFamily="34" charset="0"/>
                <a:ea typeface="Tahoma" panose="020B0604030504040204" pitchFamily="34" charset="0"/>
                <a:cs typeface="Tahoma" panose="020B0604030504040204" pitchFamily="34" charset="0"/>
              </a:rPr>
              <a:t>Does not include other voluntary deductions such as advances</a:t>
            </a:r>
          </a:p>
          <a:p>
            <a:endParaRPr lang="en-US" dirty="0"/>
          </a:p>
        </p:txBody>
      </p:sp>
      <p:pic>
        <p:nvPicPr>
          <p:cNvPr id="4" name="Picture 5" descr="MP900399477[1]">
            <a:extLst>
              <a:ext uri="{FF2B5EF4-FFF2-40B4-BE49-F238E27FC236}">
                <a16:creationId xmlns:a16="http://schemas.microsoft.com/office/drawing/2014/main" id="{787D8B57-427D-4F3C-B62E-D4194BD3C263}"/>
              </a:ext>
            </a:extLst>
          </p:cNvPr>
          <p:cNvPicPr>
            <a:picLocks noChangeAspect="1" noChangeArrowheads="1"/>
          </p:cNvPicPr>
          <p:nvPr/>
        </p:nvPicPr>
        <p:blipFill>
          <a:blip r:embed="rId2"/>
          <a:srcRect/>
          <a:stretch>
            <a:fillRect/>
          </a:stretch>
        </p:blipFill>
        <p:spPr bwMode="auto">
          <a:xfrm>
            <a:off x="10263548" y="4705800"/>
            <a:ext cx="1511575" cy="1945727"/>
          </a:xfrm>
          <a:prstGeom prst="rect">
            <a:avLst/>
          </a:prstGeom>
          <a:ln>
            <a:noFill/>
          </a:ln>
          <a:effectLst>
            <a:softEdge rad="112500"/>
          </a:effectLst>
        </p:spPr>
      </p:pic>
    </p:spTree>
    <p:extLst>
      <p:ext uri="{BB962C8B-B14F-4D97-AF65-F5344CB8AC3E}">
        <p14:creationId xmlns:p14="http://schemas.microsoft.com/office/powerpoint/2010/main" val="3961824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435276-161C-4D36-82E3-A617AE2DC7F5}"/>
              </a:ext>
            </a:extLst>
          </p:cNvPr>
          <p:cNvSpPr>
            <a:spLocks noGrp="1"/>
          </p:cNvSpPr>
          <p:nvPr>
            <p:ph idx="1"/>
          </p:nvPr>
        </p:nvSpPr>
        <p:spPr>
          <a:xfrm>
            <a:off x="107778" y="1654984"/>
            <a:ext cx="11694695" cy="1532100"/>
          </a:xfrm>
        </p:spPr>
        <p:txBody>
          <a:bodyPr>
            <a:noAutofit/>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WHAT ARE EARNINGS:</a:t>
            </a:r>
          </a:p>
          <a:p>
            <a:pPr marL="0" indent="0" algn="ctr">
              <a:buNone/>
              <a:defRPr/>
            </a:pPr>
            <a:r>
              <a:rPr lang="en-US" sz="2000" dirty="0">
                <a:solidFill>
                  <a:srgbClr val="C00000"/>
                </a:solidFill>
                <a:latin typeface="Century Gothic" panose="020B0502020202020204" pitchFamily="34" charset="0"/>
                <a:ea typeface="Tahoma" panose="020B0604030504040204" pitchFamily="34" charset="0"/>
                <a:cs typeface="Tahoma" panose="020B0604030504040204" pitchFamily="34" charset="0"/>
              </a:rPr>
              <a:t>Family Code Section 5206 defines Earnings as:</a:t>
            </a:r>
            <a:endParaRPr lang="en-US" altLang="en-US" sz="2000"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Payments to Independent Contractor services. </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(FC§5206(b))</a:t>
            </a:r>
            <a:endParaRPr lang="en-US"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0F032342-2CE0-A430-A89E-6282BD2AE602}"/>
              </a:ext>
            </a:extLst>
          </p:cNvPr>
          <p:cNvSpPr txBox="1"/>
          <p:nvPr/>
        </p:nvSpPr>
        <p:spPr>
          <a:xfrm>
            <a:off x="1152305" y="3120501"/>
            <a:ext cx="3684233"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entury Gothic" panose="020B0502020202020204" pitchFamily="34" charset="0"/>
              </a:rPr>
              <a:t>Salary</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Residuals</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Retirement</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Vacation Pay</a:t>
            </a:r>
          </a:p>
        </p:txBody>
      </p:sp>
      <p:sp>
        <p:nvSpPr>
          <p:cNvPr id="4" name="TextBox 3">
            <a:extLst>
              <a:ext uri="{FF2B5EF4-FFF2-40B4-BE49-F238E27FC236}">
                <a16:creationId xmlns:a16="http://schemas.microsoft.com/office/drawing/2014/main" id="{8F0683E9-5FA3-8777-A980-614B1396407E}"/>
              </a:ext>
            </a:extLst>
          </p:cNvPr>
          <p:cNvSpPr txBox="1"/>
          <p:nvPr/>
        </p:nvSpPr>
        <p:spPr>
          <a:xfrm flipH="1">
            <a:off x="6646414" y="3153793"/>
            <a:ext cx="361617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entury Gothic" panose="020B0502020202020204" pitchFamily="34" charset="0"/>
              </a:rPr>
              <a:t>Bonuses</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Dividends</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Royalties</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Commissions</a:t>
            </a:r>
          </a:p>
        </p:txBody>
      </p:sp>
    </p:spTree>
    <p:extLst>
      <p:ext uri="{BB962C8B-B14F-4D97-AF65-F5344CB8AC3E}">
        <p14:creationId xmlns:p14="http://schemas.microsoft.com/office/powerpoint/2010/main" val="1116943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900168-CC9C-4F5B-8358-AE68625CA3AC}"/>
              </a:ext>
            </a:extLst>
          </p:cNvPr>
          <p:cNvSpPr>
            <a:spLocks noGrp="1"/>
          </p:cNvSpPr>
          <p:nvPr>
            <p:ph idx="1"/>
          </p:nvPr>
        </p:nvSpPr>
        <p:spPr>
          <a:xfrm>
            <a:off x="276726" y="1696453"/>
            <a:ext cx="11077074" cy="4480510"/>
          </a:xfrm>
        </p:spPr>
        <p:txBody>
          <a:bodyPr>
            <a:normAutofit lnSpcReduction="10000"/>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Penalties for Non-Compliance:</a:t>
            </a:r>
          </a:p>
          <a:p>
            <a:pPr marL="0" indent="0" algn="ctr">
              <a:buNone/>
              <a:defRPr/>
            </a:pPr>
            <a:endParaRPr lang="en-US" sz="18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Employers who fail to withhold and forward support is liable to:</a:t>
            </a:r>
          </a:p>
          <a:p>
            <a:pPr marL="1089025" lvl="2">
              <a:defRPr/>
            </a:pPr>
            <a:r>
              <a:rPr lang="en-US" sz="2800" dirty="0">
                <a:latin typeface="Century Gothic" panose="020B0502020202020204" pitchFamily="34" charset="0"/>
                <a:ea typeface="Tahoma" panose="020B0604030504040204" pitchFamily="34" charset="0"/>
                <a:cs typeface="Tahoma" panose="020B0604030504040204" pitchFamily="34" charset="0"/>
              </a:rPr>
              <a:t>The Child Support Agency for the amount of support not withheld, forwarded or paid, including interest</a:t>
            </a:r>
          </a:p>
          <a:p>
            <a:pPr marL="1089025" lvl="2">
              <a:defRPr/>
            </a:pPr>
            <a:r>
              <a:rPr lang="en-US" sz="2800" dirty="0">
                <a:latin typeface="Century Gothic" panose="020B0502020202020204" pitchFamily="34" charset="0"/>
                <a:ea typeface="Tahoma" panose="020B0604030504040204" pitchFamily="34" charset="0"/>
                <a:cs typeface="Tahoma" panose="020B0604030504040204" pitchFamily="34" charset="0"/>
              </a:rPr>
              <a:t>Employee for amounts withheld and not forwarded</a:t>
            </a:r>
          </a:p>
          <a:p>
            <a:pPr marL="803275" lvl="2" indent="0" algn="ctr">
              <a:buNone/>
              <a:defRPr/>
            </a:pPr>
            <a:r>
              <a:rPr lang="en-US" sz="2800" u="sng" dirty="0">
                <a:solidFill>
                  <a:srgbClr val="C00000"/>
                </a:solidFill>
                <a:latin typeface="Century Gothic" panose="020B0502020202020204" pitchFamily="34" charset="0"/>
                <a:ea typeface="Tahoma" panose="020B0604030504040204" pitchFamily="34" charset="0"/>
                <a:cs typeface="Tahoma" panose="020B0604030504040204" pitchFamily="34" charset="0"/>
              </a:rPr>
              <a:t>Failure to comply is punishable by contempt</a:t>
            </a:r>
          </a:p>
          <a:p>
            <a:pPr marL="1089025" lvl="2">
              <a:defRPr/>
            </a:pPr>
            <a:r>
              <a:rPr lang="en-US" sz="2800" dirty="0">
                <a:latin typeface="Century Gothic" panose="020B0502020202020204" pitchFamily="34" charset="0"/>
                <a:ea typeface="Tahoma" panose="020B0604030504040204" pitchFamily="34" charset="0"/>
                <a:cs typeface="Tahoma" panose="020B0604030504040204" pitchFamily="34" charset="0"/>
              </a:rPr>
              <a:t>Employer can be sued for conversion (i.e. theft)</a:t>
            </a:r>
          </a:p>
          <a:p>
            <a:pPr marL="1089025" lvl="2">
              <a:defRPr/>
            </a:pPr>
            <a:r>
              <a:rPr lang="en-US" sz="2800" dirty="0">
                <a:latin typeface="Century Gothic" panose="020B0502020202020204" pitchFamily="34" charset="0"/>
                <a:ea typeface="Tahoma" panose="020B0604030504040204" pitchFamily="34" charset="0"/>
                <a:cs typeface="Tahoma" panose="020B0604030504040204" pitchFamily="34" charset="0"/>
              </a:rPr>
              <a:t>Employer can be charged criminally for theft or embezzlement.</a:t>
            </a:r>
          </a:p>
          <a:p>
            <a:endParaRPr lang="en-US" dirty="0"/>
          </a:p>
        </p:txBody>
      </p:sp>
    </p:spTree>
    <p:extLst>
      <p:ext uri="{BB962C8B-B14F-4D97-AF65-F5344CB8AC3E}">
        <p14:creationId xmlns:p14="http://schemas.microsoft.com/office/powerpoint/2010/main" val="1704936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21E25-2D65-40A5-B36E-533160D73752}"/>
              </a:ext>
            </a:extLst>
          </p:cNvPr>
          <p:cNvSpPr>
            <a:spLocks noGrp="1"/>
          </p:cNvSpPr>
          <p:nvPr>
            <p:ph idx="1"/>
          </p:nvPr>
        </p:nvSpPr>
        <p:spPr>
          <a:xfrm>
            <a:off x="257296" y="1696431"/>
            <a:ext cx="11061031" cy="4351338"/>
          </a:xfrm>
        </p:spPr>
        <p:txBody>
          <a:bodyPr>
            <a:normAutofit fontScale="92500" lnSpcReduction="20000"/>
          </a:bodyPr>
          <a:lstStyle/>
          <a:p>
            <a:pPr marL="0" indent="0">
              <a:buNone/>
              <a:defRPr/>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Electronic Fund Transfer:</a:t>
            </a:r>
          </a:p>
          <a:p>
            <a:pPr marL="0" indent="0">
              <a:buNone/>
              <a:defRPr/>
            </a:pPr>
            <a:endParaRPr lang="en-US" altLang="en-US" sz="1900" dirty="0">
              <a:latin typeface="Century Gothic" panose="020B0502020202020204" pitchFamily="34" charset="0"/>
              <a:cs typeface="Tahoma" panose="020B0604030504040204" pitchFamily="34" charset="0"/>
            </a:endParaRPr>
          </a:p>
          <a:p>
            <a:pPr marL="0" indent="0">
              <a:buNone/>
              <a:defRPr/>
            </a:pPr>
            <a:r>
              <a:rPr lang="en-US" altLang="en-US" dirty="0">
                <a:latin typeface="Century Gothic" panose="020B0502020202020204" pitchFamily="34" charset="0"/>
                <a:cs typeface="Tahoma" panose="020B0604030504040204" pitchFamily="34" charset="0"/>
              </a:rPr>
              <a:t>DCSS may seek an order requiring payment of support by electronic transfer from the </a:t>
            </a:r>
            <a:r>
              <a:rPr lang="en-US" altLang="en-US" sz="3000" dirty="0">
                <a:latin typeface="Century Gothic" panose="020B0502020202020204" pitchFamily="34" charset="0"/>
                <a:cs typeface="Tahoma" panose="020B0604030504040204" pitchFamily="34" charset="0"/>
              </a:rPr>
              <a:t>employer’s bank account if the employer willfully:</a:t>
            </a:r>
          </a:p>
          <a:p>
            <a:pPr marL="0" indent="0">
              <a:buNone/>
              <a:defRPr/>
            </a:pPr>
            <a:endParaRPr lang="en-US" altLang="en-US" sz="1300" dirty="0">
              <a:latin typeface="Century Gothic" panose="020B0502020202020204" pitchFamily="34" charset="0"/>
              <a:cs typeface="Tahoma" panose="020B0604030504040204" pitchFamily="34" charset="0"/>
            </a:endParaRPr>
          </a:p>
          <a:p>
            <a:pPr lvl="1">
              <a:defRPr/>
            </a:pPr>
            <a:r>
              <a:rPr lang="en-US" altLang="en-US" sz="2800" dirty="0">
                <a:latin typeface="Century Gothic" panose="020B0502020202020204" pitchFamily="34" charset="0"/>
                <a:cs typeface="Tahoma" panose="020B0604030504040204" pitchFamily="34" charset="0"/>
              </a:rPr>
              <a:t>Fails to comply with the Notice to Withhold. 		</a:t>
            </a:r>
          </a:p>
          <a:p>
            <a:pPr lvl="1">
              <a:defRPr/>
            </a:pPr>
            <a:r>
              <a:rPr lang="en-US" altLang="en-US" sz="2800" dirty="0">
                <a:latin typeface="Century Gothic" panose="020B0502020202020204" pitchFamily="34" charset="0"/>
                <a:cs typeface="Tahoma" panose="020B0604030504040204" pitchFamily="34" charset="0"/>
              </a:rPr>
              <a:t>Fails to comply on 3 separate occasions within a 12-month period.</a:t>
            </a:r>
          </a:p>
          <a:p>
            <a:pPr lvl="1">
              <a:defRPr/>
            </a:pPr>
            <a:r>
              <a:rPr lang="en-US" altLang="en-US" sz="2800" dirty="0">
                <a:latin typeface="Century Gothic" panose="020B0502020202020204" pitchFamily="34" charset="0"/>
                <a:cs typeface="Tahoma" panose="020B0604030504040204" pitchFamily="34" charset="0"/>
              </a:rPr>
              <a:t>Civil penalties can be up to 50% of the support amount  </a:t>
            </a:r>
          </a:p>
          <a:p>
            <a:pPr marL="0" indent="0" algn="ctr">
              <a:buNone/>
              <a:defRPr/>
            </a:pPr>
            <a:endParaRPr lang="en-US" altLang="en-US" dirty="0">
              <a:solidFill>
                <a:srgbClr val="C00000"/>
              </a:solidFill>
              <a:latin typeface="Century Gothic" panose="020B0502020202020204" pitchFamily="34" charset="0"/>
              <a:cs typeface="Tahoma" panose="020B0604030504040204" pitchFamily="34" charset="0"/>
            </a:endParaRPr>
          </a:p>
          <a:p>
            <a:pPr marL="0" indent="0" algn="ctr">
              <a:buNone/>
              <a:defRPr/>
            </a:pPr>
            <a:r>
              <a:rPr lang="en-US" altLang="en-US" sz="3000" dirty="0">
                <a:solidFill>
                  <a:srgbClr val="C00000"/>
                </a:solidFill>
                <a:latin typeface="Century Gothic" panose="020B0502020202020204" pitchFamily="34" charset="0"/>
                <a:cs typeface="Tahoma" panose="020B0604030504040204" pitchFamily="34" charset="0"/>
              </a:rPr>
              <a:t>FC§5241</a:t>
            </a:r>
          </a:p>
          <a:p>
            <a:endParaRPr lang="en-US" dirty="0"/>
          </a:p>
        </p:txBody>
      </p:sp>
    </p:spTree>
    <p:extLst>
      <p:ext uri="{BB962C8B-B14F-4D97-AF65-F5344CB8AC3E}">
        <p14:creationId xmlns:p14="http://schemas.microsoft.com/office/powerpoint/2010/main" val="434280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75EE9-C85F-4576-AAF1-11FCE45822A0}"/>
              </a:ext>
            </a:extLst>
          </p:cNvPr>
          <p:cNvSpPr>
            <a:spLocks noGrp="1"/>
          </p:cNvSpPr>
          <p:nvPr>
            <p:ph idx="1"/>
          </p:nvPr>
        </p:nvSpPr>
        <p:spPr>
          <a:xfrm>
            <a:off x="152205" y="1681266"/>
            <a:ext cx="10908632" cy="4504574"/>
          </a:xfrm>
        </p:spPr>
        <p:txBody>
          <a:bodyPr>
            <a:normAutofit/>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Questions:</a:t>
            </a:r>
          </a:p>
          <a:p>
            <a:pPr marL="0" indent="0">
              <a:buNone/>
              <a:defRPr/>
            </a:pPr>
            <a:endParaRPr lang="en-US" sz="2100"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DCSS cannot answer the following:</a:t>
            </a:r>
          </a:p>
          <a:p>
            <a:pPr marL="457200" lvl="1" indent="0">
              <a:buNone/>
              <a:defRPr/>
            </a:pPr>
            <a:endParaRPr lang="en-US" sz="12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2800" dirty="0">
                <a:latin typeface="Century Gothic" panose="020B0502020202020204" pitchFamily="34" charset="0"/>
                <a:ea typeface="Tahoma" panose="020B0604030504040204" pitchFamily="34" charset="0"/>
                <a:cs typeface="Tahoma" panose="020B0604030504040204" pitchFamily="34" charset="0"/>
              </a:rPr>
              <a:t>Why is the order so high?</a:t>
            </a:r>
          </a:p>
          <a:p>
            <a:pPr lvl="4">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2800" dirty="0">
                <a:latin typeface="Century Gothic" panose="020B0502020202020204" pitchFamily="34" charset="0"/>
                <a:ea typeface="Tahoma" panose="020B0604030504040204" pitchFamily="34" charset="0"/>
                <a:cs typeface="Tahoma" panose="020B0604030504040204" pitchFamily="34" charset="0"/>
              </a:rPr>
              <a:t>How do you expect this person to live?</a:t>
            </a:r>
          </a:p>
          <a:p>
            <a:pPr lvl="4">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2800" dirty="0">
                <a:latin typeface="Century Gothic" panose="020B0502020202020204" pitchFamily="34" charset="0"/>
                <a:ea typeface="Tahoma" panose="020B0604030504040204" pitchFamily="34" charset="0"/>
                <a:cs typeface="Tahoma" panose="020B0604030504040204" pitchFamily="34" charset="0"/>
              </a:rPr>
              <a:t>Can we work out a better payment plan?</a:t>
            </a:r>
          </a:p>
          <a:p>
            <a:pPr marL="1828800" lvl="4" indent="0">
              <a:buNone/>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990951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75EE9-C85F-4576-AAF1-11FCE45822A0}"/>
              </a:ext>
            </a:extLst>
          </p:cNvPr>
          <p:cNvSpPr>
            <a:spLocks noGrp="1"/>
          </p:cNvSpPr>
          <p:nvPr>
            <p:ph idx="1"/>
          </p:nvPr>
        </p:nvSpPr>
        <p:spPr>
          <a:xfrm>
            <a:off x="-273924" y="1274367"/>
            <a:ext cx="10908632" cy="4504574"/>
          </a:xfrm>
        </p:spPr>
        <p:txBody>
          <a:bodyPr>
            <a:normAutofit/>
          </a:bodyPr>
          <a:lstStyle/>
          <a:p>
            <a:pPr marL="1828800" lvl="4" indent="0">
              <a:buNone/>
              <a:defRPr/>
            </a:pPr>
            <a:endParaRPr lang="en-US" sz="3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lvl="1"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Confidentiality:</a:t>
            </a:r>
          </a:p>
          <a:p>
            <a:pPr marL="457200" lvl="1" indent="0">
              <a:buNone/>
              <a:defRPr/>
            </a:pPr>
            <a:endParaRPr lang="en-US" sz="18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DCSS case records are confidential</a:t>
            </a: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Employers can only be given information to comply with the IWO</a:t>
            </a: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DCSS can only discuss case as it relates to the employer’s ability and/or obligation to process the IWO</a:t>
            </a:r>
          </a:p>
          <a:p>
            <a:pPr marL="457200" lvl="1" indent="0">
              <a:buNone/>
              <a:defRPr/>
            </a:pPr>
            <a:endParaRPr lang="en-US"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Encourage the employee to contact DCSS directly.</a:t>
            </a:r>
            <a:endParaRPr lang="en-US" i="1" dirty="0">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805863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2859340-7027-4043-9D65-ADA6E61DFF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9068" y="1454513"/>
            <a:ext cx="7096212" cy="4722450"/>
          </a:xfrm>
          <a:prstGeom prst="rect">
            <a:avLst/>
          </a:prstGeom>
          <a:ln>
            <a:noFill/>
          </a:ln>
          <a:effectLst>
            <a:softEdge rad="112500"/>
          </a:effectLst>
        </p:spPr>
      </p:pic>
    </p:spTree>
    <p:extLst>
      <p:ext uri="{BB962C8B-B14F-4D97-AF65-F5344CB8AC3E}">
        <p14:creationId xmlns:p14="http://schemas.microsoft.com/office/powerpoint/2010/main" val="3274200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5FEAB3-216F-448B-9528-38ACAFC78013}"/>
              </a:ext>
            </a:extLst>
          </p:cNvPr>
          <p:cNvSpPr>
            <a:spLocks noGrp="1"/>
          </p:cNvSpPr>
          <p:nvPr>
            <p:ph idx="1"/>
          </p:nvPr>
        </p:nvSpPr>
        <p:spPr>
          <a:xfrm>
            <a:off x="268448" y="1795243"/>
            <a:ext cx="10842071" cy="4314607"/>
          </a:xfrm>
        </p:spPr>
        <p:txBody>
          <a:bodyPr/>
          <a:lstStyle/>
          <a:p>
            <a:pPr marL="0" indent="0">
              <a:buNone/>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Introduction to: </a:t>
            </a:r>
          </a:p>
          <a:p>
            <a:pPr marL="0" indent="0">
              <a:buNone/>
            </a:pPr>
            <a:endParaRPr lang="en-US" dirty="0"/>
          </a:p>
        </p:txBody>
      </p:sp>
      <p:pic>
        <p:nvPicPr>
          <p:cNvPr id="9" name="Picture 8">
            <a:extLst>
              <a:ext uri="{FF2B5EF4-FFF2-40B4-BE49-F238E27FC236}">
                <a16:creationId xmlns:a16="http://schemas.microsoft.com/office/drawing/2014/main" id="{27FC3DDC-C6F5-4BFA-AD99-4805B9A84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389" y="2762250"/>
            <a:ext cx="9039222" cy="301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4020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91C7B-483D-4456-B892-D6F059948607}"/>
              </a:ext>
            </a:extLst>
          </p:cNvPr>
          <p:cNvSpPr>
            <a:spLocks noGrp="1"/>
          </p:cNvSpPr>
          <p:nvPr>
            <p:ph idx="1"/>
          </p:nvPr>
        </p:nvSpPr>
        <p:spPr>
          <a:xfrm>
            <a:off x="-131473" y="1641124"/>
            <a:ext cx="10519611" cy="4669005"/>
          </a:xfrm>
        </p:spPr>
        <p:txBody>
          <a:bodyPr>
            <a:normAutofit/>
          </a:bodyPr>
          <a:lstStyle/>
          <a:p>
            <a:pPr marL="0" indent="0" algn="ctr">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Electronic Income Withholding Order (e-IWO)</a:t>
            </a:r>
          </a:p>
          <a:p>
            <a:pPr marL="0" indent="0" algn="ctr">
              <a:buNone/>
            </a:pPr>
            <a:endParaRPr lang="en-US" altLang="en-US" b="1" u="sng" dirty="0">
              <a:latin typeface="Tahoma" panose="020B0604030504040204" pitchFamily="34" charset="0"/>
              <a:cs typeface="Tahoma" panose="020B0604030504040204" pitchFamily="34" charset="0"/>
            </a:endParaRPr>
          </a:p>
          <a:p>
            <a:pPr marL="0" indent="0" algn="ctr">
              <a:buFontTx/>
              <a:buNone/>
            </a:pPr>
            <a:endParaRPr lang="en-US" altLang="en-US" b="1" dirty="0"/>
          </a:p>
          <a:p>
            <a:pPr marL="0" indent="0" algn="ctr">
              <a:buFontTx/>
              <a:buNone/>
            </a:pPr>
            <a:endParaRPr lang="en-US" altLang="en-US" b="1" dirty="0"/>
          </a:p>
          <a:p>
            <a:pPr marL="0" indent="0" algn="ctr">
              <a:buFontTx/>
              <a:buNone/>
            </a:pPr>
            <a:endParaRPr lang="en-US" altLang="en-US" b="1" dirty="0"/>
          </a:p>
          <a:p>
            <a:pPr marL="0" indent="0" algn="ctr">
              <a:buNone/>
            </a:pPr>
            <a:endParaRPr lang="en-US" altLang="en-US" sz="2000" b="1" dirty="0">
              <a:latin typeface="Tahoma" panose="020B0604030504040204" pitchFamily="34" charset="0"/>
              <a:cs typeface="Tahoma" panose="020B0604030504040204" pitchFamily="34" charset="0"/>
            </a:endParaRPr>
          </a:p>
          <a:p>
            <a:pPr marL="0" indent="0" algn="ctr">
              <a:buNone/>
            </a:pPr>
            <a:endParaRPr lang="en-US" sz="2000" b="1" dirty="0">
              <a:latin typeface="Century Gothic" panose="020B0502020202020204" pitchFamily="34" charset="0"/>
            </a:endParaRPr>
          </a:p>
          <a:p>
            <a:pPr marL="0" indent="0" algn="ctr">
              <a:buNone/>
            </a:pPr>
            <a:endParaRPr lang="en-US" sz="2000" b="1" dirty="0">
              <a:latin typeface="Century Gothic" panose="020B0502020202020204" pitchFamily="34" charset="0"/>
            </a:endParaRPr>
          </a:p>
          <a:p>
            <a:pPr marL="0" indent="0" algn="ctr">
              <a:buNone/>
            </a:pPr>
            <a:r>
              <a:rPr lang="en-US" sz="1800" b="1" dirty="0">
                <a:latin typeface="Century Gothic" panose="020B0502020202020204" pitchFamily="34" charset="0"/>
              </a:rPr>
              <a:t>	Angela Jones</a:t>
            </a:r>
          </a:p>
          <a:p>
            <a:pPr marL="0" indent="0" algn="ctr">
              <a:buNone/>
            </a:pPr>
            <a:r>
              <a:rPr lang="en-US" sz="1800" dirty="0">
                <a:latin typeface="Century Gothic" panose="020B0502020202020204" pitchFamily="34" charset="0"/>
              </a:rPr>
              <a:t> 		Employer Outreach Coordinator, California Child Support Services</a:t>
            </a:r>
          </a:p>
        </p:txBody>
      </p:sp>
      <p:pic>
        <p:nvPicPr>
          <p:cNvPr id="7" name="Picture 6" descr="A picture containing logo&#10;&#10;Description automatically generated">
            <a:extLst>
              <a:ext uri="{FF2B5EF4-FFF2-40B4-BE49-F238E27FC236}">
                <a16:creationId xmlns:a16="http://schemas.microsoft.com/office/drawing/2014/main" id="{A48676B9-68F5-4359-916E-ED0C3589DE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6D637B7-D007-4DB6-AABF-CE5F441B7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060" y="2359793"/>
            <a:ext cx="5163879" cy="2469952"/>
          </a:xfrm>
          <a:prstGeom prst="rect">
            <a:avLst/>
          </a:prstGeom>
          <a:noFill/>
          <a:ln>
            <a:noFill/>
          </a:ln>
        </p:spPr>
      </p:pic>
    </p:spTree>
    <p:extLst>
      <p:ext uri="{BB962C8B-B14F-4D97-AF65-F5344CB8AC3E}">
        <p14:creationId xmlns:p14="http://schemas.microsoft.com/office/powerpoint/2010/main" val="2918425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05A81B-E6B4-4832-98F2-4EE0FE96147B}"/>
              </a:ext>
            </a:extLst>
          </p:cNvPr>
          <p:cNvSpPr/>
          <p:nvPr/>
        </p:nvSpPr>
        <p:spPr>
          <a:xfrm>
            <a:off x="0" y="4813247"/>
            <a:ext cx="12192000" cy="1708160"/>
          </a:xfrm>
          <a:prstGeom prst="rect">
            <a:avLst/>
          </a:prstGeom>
          <a:gradFill flip="none" rotWithShape="1">
            <a:gsLst>
              <a:gs pos="0">
                <a:srgbClr val="AC8B32">
                  <a:tint val="66000"/>
                  <a:satMod val="160000"/>
                </a:srgbClr>
              </a:gs>
              <a:gs pos="50000">
                <a:srgbClr val="AC8B32">
                  <a:tint val="44500"/>
                  <a:satMod val="160000"/>
                </a:srgbClr>
              </a:gs>
              <a:gs pos="100000">
                <a:srgbClr val="AC8B32">
                  <a:tint val="23500"/>
                  <a:satMod val="160000"/>
                </a:srgbClr>
              </a:gs>
            </a:gsLst>
            <a:path path="circle">
              <a:fillToRect l="50000" t="50000" r="50000" b="50000"/>
            </a:path>
            <a:tileRect/>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3500" b="1" i="1"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3500" b="1" i="1"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rPr>
              <a:t>“A paperless solution”</a:t>
            </a:r>
          </a:p>
        </p:txBody>
      </p:sp>
      <p:pic>
        <p:nvPicPr>
          <p:cNvPr id="8" name="Picture 2">
            <a:extLst>
              <a:ext uri="{FF2B5EF4-FFF2-40B4-BE49-F238E27FC236}">
                <a16:creationId xmlns:a16="http://schemas.microsoft.com/office/drawing/2014/main" id="{C911DBFC-1803-4621-9684-652292627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164" y="4620575"/>
            <a:ext cx="3951672" cy="136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271F01C-7589-FD26-C686-1E1962F689D5}"/>
              </a:ext>
            </a:extLst>
          </p:cNvPr>
          <p:cNvSpPr txBox="1"/>
          <p:nvPr/>
        </p:nvSpPr>
        <p:spPr>
          <a:xfrm>
            <a:off x="235550" y="1609748"/>
            <a:ext cx="11447463" cy="2600712"/>
          </a:xfrm>
          <a:prstGeom prst="rect">
            <a:avLst/>
          </a:prstGeom>
          <a:noFill/>
        </p:spPr>
        <p:txBody>
          <a:bodyPr wrap="square" rtlCol="0">
            <a:spAutoFit/>
          </a:bodyPr>
          <a:lstStyle/>
          <a:p>
            <a:pPr>
              <a:buClr>
                <a:srgbClr val="245791"/>
              </a:buClr>
            </a:pPr>
            <a:r>
              <a:rPr lang="en-US" sz="3500" b="1" u="sng" dirty="0">
                <a:solidFill>
                  <a:schemeClr val="accent6">
                    <a:lumMod val="50000"/>
                  </a:schemeClr>
                </a:solidFill>
                <a:latin typeface="Century Gothic" panose="020B0502020202020204" pitchFamily="34" charset="0"/>
              </a:rPr>
              <a:t>What is e-IWO?</a:t>
            </a:r>
          </a:p>
          <a:p>
            <a:pPr>
              <a:buClr>
                <a:srgbClr val="245791"/>
              </a:buClr>
            </a:pPr>
            <a:endParaRPr lang="en-US" sz="1600" b="1" u="sng" dirty="0">
              <a:solidFill>
                <a:schemeClr val="accent6">
                  <a:lumMod val="50000"/>
                </a:schemeClr>
              </a:solidFill>
              <a:latin typeface="Century Gothic" panose="020B0502020202020204" pitchFamily="34" charset="0"/>
            </a:endParaRPr>
          </a:p>
          <a:p>
            <a:pPr marL="914400" lvl="1" indent="-457200">
              <a:buClr>
                <a:schemeClr val="tx1"/>
              </a:buClr>
              <a:buFont typeface="Arial" panose="020B0604020202020204" pitchFamily="34" charset="0"/>
              <a:buChar char="•"/>
            </a:pPr>
            <a:r>
              <a:rPr lang="en-US" sz="2800" dirty="0">
                <a:latin typeface="Century Gothic" panose="020B0502020202020204" pitchFamily="34" charset="0"/>
              </a:rPr>
              <a:t>Receive Income Withholding Orders (IWO) electronically</a:t>
            </a:r>
          </a:p>
          <a:p>
            <a:pPr marL="914400" lvl="1" indent="-457200">
              <a:buClr>
                <a:schemeClr val="tx1"/>
              </a:buClr>
              <a:buFont typeface="Arial" panose="020B0604020202020204" pitchFamily="34" charset="0"/>
              <a:buChar char="•"/>
            </a:pPr>
            <a:r>
              <a:rPr lang="en-US" sz="2800" dirty="0">
                <a:latin typeface="Century Gothic" panose="020B0502020202020204" pitchFamily="34" charset="0"/>
              </a:rPr>
              <a:t>Notify child support agencies of terminations and         </a:t>
            </a:r>
          </a:p>
          <a:p>
            <a:pPr>
              <a:buClr>
                <a:srgbClr val="245791"/>
              </a:buClr>
            </a:pPr>
            <a:r>
              <a:rPr lang="en-US" sz="2800" dirty="0">
                <a:latin typeface="Century Gothic" panose="020B0502020202020204" pitchFamily="34" charset="0"/>
              </a:rPr>
              <a:t>      	  lump sums</a:t>
            </a:r>
          </a:p>
          <a:p>
            <a:pPr marL="914400" lvl="1" indent="-457200">
              <a:buClr>
                <a:schemeClr val="tx1"/>
              </a:buClr>
              <a:buFont typeface="Arial" panose="020B0604020202020204" pitchFamily="34" charset="0"/>
              <a:buChar char="•"/>
            </a:pPr>
            <a:r>
              <a:rPr lang="en-US" sz="2800" dirty="0">
                <a:latin typeface="Century Gothic" panose="020B0502020202020204" pitchFamily="34" charset="0"/>
              </a:rPr>
              <a:t>Acknowledge acceptance or rejection of IWOs</a:t>
            </a:r>
          </a:p>
        </p:txBody>
      </p:sp>
    </p:spTree>
    <p:extLst>
      <p:ext uri="{BB962C8B-B14F-4D97-AF65-F5344CB8AC3E}">
        <p14:creationId xmlns:p14="http://schemas.microsoft.com/office/powerpoint/2010/main" val="2926617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E6FB7435-BF60-48A0-979B-847D69D9EB29}"/>
              </a:ext>
            </a:extLst>
          </p:cNvPr>
          <p:cNvSpPr txBox="1">
            <a:spLocks noGrp="1"/>
          </p:cNvSpPr>
          <p:nvPr>
            <p:ph idx="1"/>
          </p:nvPr>
        </p:nvSpPr>
        <p:spPr>
          <a:xfrm>
            <a:off x="420949" y="2100833"/>
            <a:ext cx="10515600" cy="4351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Child support gets to the family sooner</a:t>
            </a:r>
          </a:p>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Saves time, money and resources</a:t>
            </a:r>
          </a:p>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Ensures uniform IWO data from all states</a:t>
            </a:r>
          </a:p>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Increases accuracy and reliability of data</a:t>
            </a:r>
          </a:p>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No cost to employers</a:t>
            </a:r>
          </a:p>
          <a:p>
            <a:pPr marL="914377" marR="0" lvl="2" indent="0" algn="l" defTabSz="457200" rtl="0" eaLnBrk="1" fontAlgn="auto" latinLnBrk="0" hangingPunct="1">
              <a:lnSpc>
                <a:spcPct val="100000"/>
              </a:lnSpc>
              <a:spcBef>
                <a:spcPts val="1000"/>
              </a:spcBef>
              <a:spcAft>
                <a:spcPts val="0"/>
              </a:spcAft>
              <a:buClr>
                <a:srgbClr val="EF7A24"/>
              </a:buClr>
              <a:buSzPct val="80000"/>
              <a:buNone/>
              <a:tabLst/>
              <a:defRPr/>
            </a:pPr>
            <a:r>
              <a:rPr kumimoji="0" lang="en-US" sz="14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 </a:t>
            </a:r>
          </a:p>
        </p:txBody>
      </p:sp>
      <p:pic>
        <p:nvPicPr>
          <p:cNvPr id="7" name="Picture 6" descr="A picture containing logo&#10;&#10;Description automatically generated">
            <a:extLst>
              <a:ext uri="{FF2B5EF4-FFF2-40B4-BE49-F238E27FC236}">
                <a16:creationId xmlns:a16="http://schemas.microsoft.com/office/drawing/2014/main" id="{8ED143D0-8D96-43E8-ADD4-38F43DEC7F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3915283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B277361-FA12-4A93-81E1-3AAD35555206}"/>
              </a:ext>
            </a:extLst>
          </p:cNvPr>
          <p:cNvGrpSpPr/>
          <p:nvPr/>
        </p:nvGrpSpPr>
        <p:grpSpPr>
          <a:xfrm>
            <a:off x="5394706" y="1556810"/>
            <a:ext cx="5282053" cy="4517322"/>
            <a:chOff x="3941274" y="1524000"/>
            <a:chExt cx="4897925" cy="4876800"/>
          </a:xfrm>
        </p:grpSpPr>
        <p:sp>
          <p:nvSpPr>
            <p:cNvPr id="7" name="Rectangle 6">
              <a:extLst>
                <a:ext uri="{FF2B5EF4-FFF2-40B4-BE49-F238E27FC236}">
                  <a16:creationId xmlns:a16="http://schemas.microsoft.com/office/drawing/2014/main" id="{AD0B1E59-6B27-41D1-9F79-86E88EC12AC9}"/>
                </a:ext>
              </a:extLst>
            </p:cNvPr>
            <p:cNvSpPr/>
            <p:nvPr/>
          </p:nvSpPr>
          <p:spPr>
            <a:xfrm>
              <a:off x="3941274" y="1524000"/>
              <a:ext cx="4897925" cy="4876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2">
              <a:extLst>
                <a:ext uri="{FF2B5EF4-FFF2-40B4-BE49-F238E27FC236}">
                  <a16:creationId xmlns:a16="http://schemas.microsoft.com/office/drawing/2014/main" id="{6482461E-889D-49CD-A9C9-FBABA22E51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8"/>
            <a:stretch/>
          </p:blipFill>
          <p:spPr bwMode="auto">
            <a:xfrm>
              <a:off x="5181600" y="5902862"/>
              <a:ext cx="2427890" cy="44362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id="{0A1735BE-AEB6-48EB-AE02-0AA204E85D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04646" y="2761306"/>
              <a:ext cx="4800601" cy="310107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a:extLst>
                <a:ext uri="{FF2B5EF4-FFF2-40B4-BE49-F238E27FC236}">
                  <a16:creationId xmlns:a16="http://schemas.microsoft.com/office/drawing/2014/main" id="{63C19953-6DC7-4015-8861-9CB317B4E1A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95800" y="2247529"/>
              <a:ext cx="3487332" cy="45798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a:extLst>
                <a:ext uri="{FF2B5EF4-FFF2-40B4-BE49-F238E27FC236}">
                  <a16:creationId xmlns:a16="http://schemas.microsoft.com/office/drawing/2014/main" id="{663E1D65-D86D-493F-AC16-F0F48726B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665939"/>
              <a:ext cx="2378228" cy="56834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12" name="Title 1">
            <a:extLst>
              <a:ext uri="{FF2B5EF4-FFF2-40B4-BE49-F238E27FC236}">
                <a16:creationId xmlns:a16="http://schemas.microsoft.com/office/drawing/2014/main" id="{AE876C2A-C427-4BCF-9A7C-AF45E8EE1BB4}"/>
              </a:ext>
            </a:extLst>
          </p:cNvPr>
          <p:cNvSpPr txBox="1">
            <a:spLocks/>
          </p:cNvSpPr>
          <p:nvPr/>
        </p:nvSpPr>
        <p:spPr bwMode="gray">
          <a:xfrm>
            <a:off x="390618" y="1800592"/>
            <a:ext cx="4847208" cy="106217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Registration for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e-IWO:</a:t>
            </a:r>
          </a:p>
        </p:txBody>
      </p:sp>
      <p:sp>
        <p:nvSpPr>
          <p:cNvPr id="13" name="Text Placeholder 2">
            <a:extLst>
              <a:ext uri="{FF2B5EF4-FFF2-40B4-BE49-F238E27FC236}">
                <a16:creationId xmlns:a16="http://schemas.microsoft.com/office/drawing/2014/main" id="{A9A7DF5F-9B10-45D2-B790-64657103221B}"/>
              </a:ext>
            </a:extLst>
          </p:cNvPr>
          <p:cNvSpPr txBox="1">
            <a:spLocks/>
          </p:cNvSpPr>
          <p:nvPr/>
        </p:nvSpPr>
        <p:spPr>
          <a:xfrm>
            <a:off x="869907" y="3076126"/>
            <a:ext cx="3554569" cy="312927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Complete a </a:t>
            </a:r>
            <a:r>
              <a:rPr kumimoji="0" lang="en-US" sz="2200" b="1"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mn-ea"/>
                <a:cs typeface="+mn-cs"/>
              </a:rPr>
              <a:t>profile form </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and </a:t>
            </a:r>
            <a:r>
              <a:rPr kumimoji="0" lang="en-US" sz="2200" b="1"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mn-ea"/>
                <a:cs typeface="+mn-cs"/>
              </a:rPr>
              <a:t>FEIN spreadsheet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1" i="0" u="none" strike="noStrike" kern="1200" cap="none" spc="0" normalizeH="0" baseline="0" noProof="0" dirty="0">
              <a:ln>
                <a:noFill/>
              </a:ln>
              <a:effectLst/>
              <a:uLnTx/>
              <a:uFillTx/>
              <a:latin typeface="Century Gothic" panose="020B0502020202020204" pitchFamily="34" charset="0"/>
              <a:ea typeface="+mn-ea"/>
              <a:cs typeface="+mn-cs"/>
            </a:endParaRPr>
          </a:p>
          <a:p>
            <a:pPr>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The Registration includes an agreement to process e-IWOs</a:t>
            </a:r>
            <a:r>
              <a:rPr kumimoji="0" lang="en-US" sz="25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endParaRPr kumimoji="0" lang="en-US" sz="2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77177D58-6294-46D9-A8FA-C11A4339E977}"/>
              </a:ext>
            </a:extLst>
          </p:cNvPr>
          <p:cNvSpPr/>
          <p:nvPr/>
        </p:nvSpPr>
        <p:spPr>
          <a:xfrm>
            <a:off x="6845135" y="5612898"/>
            <a:ext cx="2531235" cy="39401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logo&#10;&#10;Description automatically generated">
            <a:extLst>
              <a:ext uri="{FF2B5EF4-FFF2-40B4-BE49-F238E27FC236}">
                <a16:creationId xmlns:a16="http://schemas.microsoft.com/office/drawing/2014/main" id="{F959D93A-1554-474C-B0DF-8205A06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393706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027B96-980B-43D1-A264-C47A2639AC4E}"/>
              </a:ext>
            </a:extLst>
          </p:cNvPr>
          <p:cNvSpPr txBox="1">
            <a:spLocks/>
          </p:cNvSpPr>
          <p:nvPr/>
        </p:nvSpPr>
        <p:spPr bwMode="gray">
          <a:xfrm>
            <a:off x="369044" y="1606859"/>
            <a:ext cx="4371632" cy="758276"/>
          </a:xfrm>
          <a:prstGeom prst="rect">
            <a:avLst/>
          </a:prstGeom>
        </p:spPr>
        <p:txBody>
          <a:bodyPr vert="horz" lIns="91440" tIns="45720" rIns="91440" bIns="45720" rtlCol="0" anchor="b">
            <a:noAutofit/>
          </a:bodyPr>
          <a:lstStyle>
            <a:lvl1pPr marL="228600" indent="-228600" algn="l" defTabSz="457200" rtl="0" eaLnBrk="1" latinLnBrk="0" hangingPunct="1">
              <a:lnSpc>
                <a:spcPct val="90000"/>
              </a:lnSpc>
              <a:spcBef>
                <a:spcPct val="0"/>
              </a:spcBef>
              <a:buFont typeface="Arial" panose="020B0604020202020204" pitchFamily="34" charset="0"/>
              <a:buNone/>
              <a:defRPr sz="3600" b="0" i="0" kern="1200">
                <a:solidFill>
                  <a:schemeClr val="bg2"/>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e-IWO Process:</a:t>
            </a:r>
          </a:p>
        </p:txBody>
      </p:sp>
      <p:pic>
        <p:nvPicPr>
          <p:cNvPr id="7" name="Picture 2" descr="C:\e-IWO\Process Diagram 04-2014.jpg">
            <a:extLst>
              <a:ext uri="{FF2B5EF4-FFF2-40B4-BE49-F238E27FC236}">
                <a16:creationId xmlns:a16="http://schemas.microsoft.com/office/drawing/2014/main" id="{DFB3BBB2-8A73-4C71-9D0E-6D90BF47645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99431" y="1701209"/>
            <a:ext cx="5866438" cy="436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logo&#10;&#10;Description automatically generated">
            <a:extLst>
              <a:ext uri="{FF2B5EF4-FFF2-40B4-BE49-F238E27FC236}">
                <a16:creationId xmlns:a16="http://schemas.microsoft.com/office/drawing/2014/main" id="{DC747130-E710-44B3-B408-5457A836F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522226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24C8822E-862F-4164-AF00-03939FB760A6}"/>
              </a:ext>
            </a:extLst>
          </p:cNvPr>
          <p:cNvSpPr txBox="1">
            <a:spLocks noGrp="1"/>
          </p:cNvSpPr>
          <p:nvPr>
            <p:ph idx="1"/>
          </p:nvPr>
        </p:nvSpPr>
        <p:spPr>
          <a:xfrm>
            <a:off x="216763" y="1631468"/>
            <a:ext cx="10515600" cy="4351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8B32"/>
              </a:buClr>
              <a:buSzPct val="80000"/>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n-ea"/>
                <a:cs typeface="Arial" panose="020B0604020202020204" pitchFamily="34" charset="0"/>
              </a:rPr>
              <a:t>Two options to implement: </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System-to-System interface (High volume IWO)</a:t>
            </a:r>
          </a:p>
          <a:p>
            <a:pPr marL="1087430" lvl="2" indent="-285750">
              <a:lnSpc>
                <a:spcPct val="100000"/>
              </a:lnSpc>
              <a:buClr>
                <a:schemeClr val="tx1"/>
              </a:buClr>
              <a:buSzPct val="100000"/>
              <a:buFont typeface="Courier New" panose="02070309020205020404" pitchFamily="49" charset="0"/>
              <a:buChar char="o"/>
              <a:defRPr/>
            </a:pPr>
            <a:r>
              <a:rPr kumimoji="0" lang="en-US" sz="16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Requires IT resources for programing </a:t>
            </a:r>
            <a:endParaRPr lang="en-US" sz="1600" dirty="0">
              <a:solidFill>
                <a:schemeClr val="tx1"/>
              </a:solidFill>
              <a:latin typeface="Century Gothic" panose="020B0502020202020204"/>
              <a:cs typeface="Arial" panose="020B0604020202020204" pitchFamily="34" charset="0"/>
            </a:endParaRP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No Programming option (Low volume IWO)</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PDF copy of IWO is provided</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Easy to Implement</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Minimal IT investment</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Ability to accept or reject IWOs</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Handles terminations and lump sum reporting</a:t>
            </a:r>
          </a:p>
          <a:p>
            <a:pPr marL="914377" lvl="2" indent="0">
              <a:lnSpc>
                <a:spcPct val="100000"/>
              </a:lnSpc>
              <a:buClr>
                <a:srgbClr val="EF7A24"/>
              </a:buClr>
              <a:buNone/>
              <a:defRPr/>
            </a:pPr>
            <a:endPar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endParaRPr>
          </a:p>
          <a:p>
            <a:pPr marL="1143000" marR="0" lvl="2" indent="-228600" algn="l" defTabSz="457200" rtl="0" eaLnBrk="1" fontAlgn="auto" latinLnBrk="0" hangingPunct="1">
              <a:lnSpc>
                <a:spcPct val="100000"/>
              </a:lnSpc>
              <a:spcBef>
                <a:spcPts val="1000"/>
              </a:spcBef>
              <a:spcAft>
                <a:spcPts val="0"/>
              </a:spcAft>
              <a:buClr>
                <a:srgbClr val="EF7A24"/>
              </a:buClr>
              <a:buSzPct val="80000"/>
              <a:buFont typeface="Wingdings 3" charset="2"/>
              <a:buChar char=""/>
              <a:tabLst/>
              <a:defRPr/>
            </a:pPr>
            <a:endPar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endParaRPr>
          </a:p>
          <a:p>
            <a:pPr marL="1143000" marR="0" lvl="2" indent="-228600" algn="l" defTabSz="457200" rtl="0" eaLnBrk="1" fontAlgn="auto" latinLnBrk="0" hangingPunct="1">
              <a:lnSpc>
                <a:spcPct val="100000"/>
              </a:lnSpc>
              <a:spcBef>
                <a:spcPts val="1000"/>
              </a:spcBef>
              <a:spcAft>
                <a:spcPts val="0"/>
              </a:spcAft>
              <a:buClr>
                <a:srgbClr val="EF7A24"/>
              </a:buClr>
              <a:buSzPct val="80000"/>
              <a:buFont typeface="Wingdings 3" charset="2"/>
              <a:buChar char=""/>
              <a:tabLst/>
              <a:defRPr/>
            </a:pPr>
            <a:endParaRPr kumimoji="0" lang="en-US" sz="2300" b="0" i="0"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endParaRPr>
          </a:p>
          <a:p>
            <a:pPr marL="1143000" marR="0" lvl="2" indent="-228600" algn="l" defTabSz="457200" rtl="0" eaLnBrk="1" fontAlgn="auto" latinLnBrk="0" hangingPunct="1">
              <a:lnSpc>
                <a:spcPct val="100000"/>
              </a:lnSpc>
              <a:spcBef>
                <a:spcPts val="1000"/>
              </a:spcBef>
              <a:spcAft>
                <a:spcPts val="0"/>
              </a:spcAft>
              <a:buClr>
                <a:srgbClr val="EF7A24"/>
              </a:buClr>
              <a:buSzPct val="80000"/>
              <a:buFont typeface="Wingdings 3" charset="2"/>
              <a:buChar char=""/>
              <a:tabLst/>
              <a:defRPr/>
            </a:pPr>
            <a:endParaRPr kumimoji="0" lang="en-US" sz="2300" b="0" i="0"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endParaRPr>
          </a:p>
          <a:p>
            <a:pPr marL="914377" marR="0" lvl="2"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r>
              <a:rPr kumimoji="0" lang="en-US" sz="1400" b="0" i="0"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rPr>
              <a:t> </a:t>
            </a:r>
          </a:p>
        </p:txBody>
      </p:sp>
      <p:pic>
        <p:nvPicPr>
          <p:cNvPr id="7" name="Picture 6" descr="A picture containing logo&#10;&#10;Description automatically generated">
            <a:extLst>
              <a:ext uri="{FF2B5EF4-FFF2-40B4-BE49-F238E27FC236}">
                <a16:creationId xmlns:a16="http://schemas.microsoft.com/office/drawing/2014/main" id="{3074E863-9165-4E0B-8426-23199CBDE3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4199507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C1D18FBD-7147-475A-9302-439FBEB2C99E}"/>
              </a:ext>
            </a:extLst>
          </p:cNvPr>
          <p:cNvSpPr txBox="1">
            <a:spLocks/>
          </p:cNvSpPr>
          <p:nvPr/>
        </p:nvSpPr>
        <p:spPr>
          <a:xfrm>
            <a:off x="635727" y="2410316"/>
            <a:ext cx="5138059" cy="3586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For employers with large volume of IWOs</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Flat file or XML schema offered</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Mapping required </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IWOs received in file/batches</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Image-ready IWO PDF available</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8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3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p:txBody>
      </p:sp>
      <p:sp>
        <p:nvSpPr>
          <p:cNvPr id="7" name="Content Placeholder 7">
            <a:extLst>
              <a:ext uri="{FF2B5EF4-FFF2-40B4-BE49-F238E27FC236}">
                <a16:creationId xmlns:a16="http://schemas.microsoft.com/office/drawing/2014/main" id="{411CA4A4-C729-409B-AB3A-AC9F086620F9}"/>
              </a:ext>
            </a:extLst>
          </p:cNvPr>
          <p:cNvSpPr txBox="1">
            <a:spLocks/>
          </p:cNvSpPr>
          <p:nvPr/>
        </p:nvSpPr>
        <p:spPr>
          <a:xfrm>
            <a:off x="6418217" y="2410318"/>
            <a:ext cx="5564779" cy="30073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Employer generates Acknowledgement</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Manual processing minimized</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Estimate 3-5 months of IT resources</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
        <p:nvSpPr>
          <p:cNvPr id="10" name="Title 1">
            <a:extLst>
              <a:ext uri="{FF2B5EF4-FFF2-40B4-BE49-F238E27FC236}">
                <a16:creationId xmlns:a16="http://schemas.microsoft.com/office/drawing/2014/main" id="{123AE05D-5080-4ADA-9525-D1F3F01239F1}"/>
              </a:ext>
            </a:extLst>
          </p:cNvPr>
          <p:cNvSpPr txBox="1">
            <a:spLocks noGrp="1"/>
          </p:cNvSpPr>
          <p:nvPr>
            <p:ph idx="1"/>
          </p:nvPr>
        </p:nvSpPr>
        <p:spPr>
          <a:xfrm>
            <a:off x="209004" y="1708539"/>
            <a:ext cx="10515600" cy="45927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u="sng" dirty="0">
                <a:solidFill>
                  <a:schemeClr val="accent6">
                    <a:lumMod val="50000"/>
                  </a:schemeClr>
                </a:solidFill>
                <a:latin typeface="Century Gothic" panose="020B0502020202020204" pitchFamily="34" charset="0"/>
              </a:rPr>
              <a:t>System-To-System Implementation:</a:t>
            </a:r>
          </a:p>
        </p:txBody>
      </p:sp>
      <p:pic>
        <p:nvPicPr>
          <p:cNvPr id="11" name="Picture 10" descr="A picture containing logo&#10;&#10;Description automatically generated">
            <a:extLst>
              <a:ext uri="{FF2B5EF4-FFF2-40B4-BE49-F238E27FC236}">
                <a16:creationId xmlns:a16="http://schemas.microsoft.com/office/drawing/2014/main" id="{467482DC-C895-4E6A-92B6-7A2668C7C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3720699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C93CFB8-A9D0-42D5-872C-660B02EB9869}"/>
              </a:ext>
            </a:extLst>
          </p:cNvPr>
          <p:cNvSpPr>
            <a:spLocks noGrp="1"/>
          </p:cNvSpPr>
          <p:nvPr>
            <p:ph idx="1"/>
          </p:nvPr>
        </p:nvSpPr>
        <p:spPr>
          <a:xfrm>
            <a:off x="138223" y="1681978"/>
            <a:ext cx="10568190" cy="4603344"/>
          </a:xfrm>
        </p:spPr>
        <p:txBody>
          <a:bodyPr/>
          <a:lstStyle/>
          <a:p>
            <a:pPr marL="0" indent="0">
              <a:buNone/>
            </a:pPr>
            <a:r>
              <a:rPr lang="en-US" sz="3500" b="1" u="sng" dirty="0">
                <a:solidFill>
                  <a:schemeClr val="accent6">
                    <a:lumMod val="50000"/>
                  </a:schemeClr>
                </a:solidFill>
                <a:latin typeface="Century Gothic" panose="020B0502020202020204" pitchFamily="34" charset="0"/>
              </a:rPr>
              <a:t>No Programming Options:</a:t>
            </a:r>
          </a:p>
          <a:p>
            <a:pPr marL="0" indent="0">
              <a:buNone/>
            </a:pPr>
            <a:endParaRPr lang="en-US" dirty="0"/>
          </a:p>
        </p:txBody>
      </p:sp>
      <p:sp>
        <p:nvSpPr>
          <p:cNvPr id="6" name="Content Placeholder 8">
            <a:extLst>
              <a:ext uri="{FF2B5EF4-FFF2-40B4-BE49-F238E27FC236}">
                <a16:creationId xmlns:a16="http://schemas.microsoft.com/office/drawing/2014/main" id="{111F9B31-6EBB-4452-B80C-1589B89E37D4}"/>
              </a:ext>
            </a:extLst>
          </p:cNvPr>
          <p:cNvSpPr txBox="1">
            <a:spLocks/>
          </p:cNvSpPr>
          <p:nvPr/>
        </p:nvSpPr>
        <p:spPr>
          <a:xfrm>
            <a:off x="850008" y="2410316"/>
            <a:ext cx="5546232" cy="3586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30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Option 1</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Receive PDF Income Withholding Order </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Send PDF Acknowledgement </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600+ employers using PDF Acknowledgement</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8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3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p:txBody>
      </p:sp>
      <p:sp>
        <p:nvSpPr>
          <p:cNvPr id="7" name="Content Placeholder 7">
            <a:extLst>
              <a:ext uri="{FF2B5EF4-FFF2-40B4-BE49-F238E27FC236}">
                <a16:creationId xmlns:a16="http://schemas.microsoft.com/office/drawing/2014/main" id="{6C6FEF95-029A-4A97-A8A7-FEE4351063BE}"/>
              </a:ext>
            </a:extLst>
          </p:cNvPr>
          <p:cNvSpPr txBox="1">
            <a:spLocks/>
          </p:cNvSpPr>
          <p:nvPr/>
        </p:nvSpPr>
        <p:spPr>
          <a:xfrm>
            <a:off x="6396239" y="2479990"/>
            <a:ext cx="5010151" cy="300732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30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Option 2</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Receive PDF Income Withholding Order </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Send Excel spreadsheet Acknowledgement </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170+ employers using Excel (XLS) Acknowledgement</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8" name="Picture 7" descr="A picture containing logo&#10;&#10;Description automatically generated">
            <a:extLst>
              <a:ext uri="{FF2B5EF4-FFF2-40B4-BE49-F238E27FC236}">
                <a16:creationId xmlns:a16="http://schemas.microsoft.com/office/drawing/2014/main" id="{EBAE94A8-4278-46CE-96CC-416A18B1B6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1851755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D0F95C-32D7-4C0F-92B0-60710BAB1E32}"/>
              </a:ext>
            </a:extLst>
          </p:cNvPr>
          <p:cNvSpPr txBox="1">
            <a:spLocks/>
          </p:cNvSpPr>
          <p:nvPr/>
        </p:nvSpPr>
        <p:spPr bwMode="gray">
          <a:xfrm>
            <a:off x="284343" y="1943313"/>
            <a:ext cx="4668754" cy="855372"/>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Sample PDF Acknowledgement</a:t>
            </a:r>
            <a:r>
              <a:rPr kumimoji="0" lang="en-US" sz="3500" b="1" i="0" u="none"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a:t>
            </a:r>
          </a:p>
        </p:txBody>
      </p:sp>
      <p:pic>
        <p:nvPicPr>
          <p:cNvPr id="7" name="Picture 6">
            <a:extLst>
              <a:ext uri="{FF2B5EF4-FFF2-40B4-BE49-F238E27FC236}">
                <a16:creationId xmlns:a16="http://schemas.microsoft.com/office/drawing/2014/main" id="{CF466260-7132-4D22-B89A-EB57000EE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330" y="0"/>
            <a:ext cx="6164670" cy="6858000"/>
          </a:xfrm>
          <a:prstGeom prst="rect">
            <a:avLst/>
          </a:prstGeom>
          <a:ln w="9525">
            <a:solidFill>
              <a:schemeClr val="bg1"/>
            </a:solidFill>
          </a:ln>
        </p:spPr>
      </p:pic>
      <p:sp>
        <p:nvSpPr>
          <p:cNvPr id="8" name="TextBox 7">
            <a:extLst>
              <a:ext uri="{FF2B5EF4-FFF2-40B4-BE49-F238E27FC236}">
                <a16:creationId xmlns:a16="http://schemas.microsoft.com/office/drawing/2014/main" id="{C2479F41-4AE8-46D2-A900-8C7F5DB54E49}"/>
              </a:ext>
            </a:extLst>
          </p:cNvPr>
          <p:cNvSpPr txBox="1"/>
          <p:nvPr/>
        </p:nvSpPr>
        <p:spPr>
          <a:xfrm>
            <a:off x="4318715" y="3222482"/>
            <a:ext cx="1268765" cy="73866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Century Gothic" panose="020B0502020202020204" pitchFamily="34" charset="0"/>
                <a:cs typeface="Arial" panose="020B0604020202020204" pitchFamily="34" charset="0"/>
              </a:rPr>
              <a:t>Select</a:t>
            </a:r>
            <a:r>
              <a:rPr kumimoji="0" lang="en-US"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  </a:t>
            </a:r>
            <a:r>
              <a:rPr lang="en-US" sz="1400" b="1" dirty="0">
                <a:solidFill>
                  <a:srgbClr val="C00000"/>
                </a:solidFill>
                <a:latin typeface="Century Gothic" panose="020B0502020202020204" pitchFamily="34" charset="0"/>
                <a:cs typeface="Arial" panose="020B0604020202020204" pitchFamily="34" charset="0"/>
              </a:rPr>
              <a:t>Accept or Reject</a:t>
            </a:r>
          </a:p>
        </p:txBody>
      </p:sp>
      <p:cxnSp>
        <p:nvCxnSpPr>
          <p:cNvPr id="9" name="Straight Arrow Connector 8">
            <a:extLst>
              <a:ext uri="{FF2B5EF4-FFF2-40B4-BE49-F238E27FC236}">
                <a16:creationId xmlns:a16="http://schemas.microsoft.com/office/drawing/2014/main" id="{A9B5F7D8-E313-4EC3-AEFB-02C3E380EFD9}"/>
              </a:ext>
            </a:extLst>
          </p:cNvPr>
          <p:cNvCxnSpPr>
            <a:cxnSpLocks/>
          </p:cNvCxnSpPr>
          <p:nvPr/>
        </p:nvCxnSpPr>
        <p:spPr>
          <a:xfrm>
            <a:off x="5453300" y="3743106"/>
            <a:ext cx="533400" cy="476251"/>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22966B43-56E8-4F22-A968-B95E937C3034}"/>
              </a:ext>
            </a:extLst>
          </p:cNvPr>
          <p:cNvSpPr/>
          <p:nvPr/>
        </p:nvSpPr>
        <p:spPr>
          <a:xfrm>
            <a:off x="6101533" y="3684147"/>
            <a:ext cx="2054481" cy="70675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TextBox 10">
            <a:extLst>
              <a:ext uri="{FF2B5EF4-FFF2-40B4-BE49-F238E27FC236}">
                <a16:creationId xmlns:a16="http://schemas.microsoft.com/office/drawing/2014/main" id="{B2F4195F-D89C-4932-9E1F-55EC6946ED4C}"/>
              </a:ext>
            </a:extLst>
          </p:cNvPr>
          <p:cNvSpPr txBox="1"/>
          <p:nvPr/>
        </p:nvSpPr>
        <p:spPr>
          <a:xfrm>
            <a:off x="11361157" y="3321600"/>
            <a:ext cx="1093322" cy="138499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Click</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Validate and Save</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You’re Done! </a:t>
            </a:r>
          </a:p>
        </p:txBody>
      </p:sp>
      <p:cxnSp>
        <p:nvCxnSpPr>
          <p:cNvPr id="12" name="Straight Arrow Connector 11">
            <a:extLst>
              <a:ext uri="{FF2B5EF4-FFF2-40B4-BE49-F238E27FC236}">
                <a16:creationId xmlns:a16="http://schemas.microsoft.com/office/drawing/2014/main" id="{3B901D08-19E7-45E6-B0CB-287223E841BE}"/>
              </a:ext>
            </a:extLst>
          </p:cNvPr>
          <p:cNvCxnSpPr>
            <a:cxnSpLocks/>
          </p:cNvCxnSpPr>
          <p:nvPr/>
        </p:nvCxnSpPr>
        <p:spPr>
          <a:xfrm flipH="1">
            <a:off x="10347040" y="3624437"/>
            <a:ext cx="779866"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409DD703-885A-416E-A3CA-30C7692B9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803677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7ABF0A-B219-4CF5-B428-AD4280300962}"/>
              </a:ext>
            </a:extLst>
          </p:cNvPr>
          <p:cNvSpPr txBox="1">
            <a:spLocks/>
          </p:cNvSpPr>
          <p:nvPr/>
        </p:nvSpPr>
        <p:spPr bwMode="gray">
          <a:xfrm>
            <a:off x="245949" y="1958554"/>
            <a:ext cx="4698913" cy="855372"/>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Sample Excel (XLS) Acknowledgement:</a:t>
            </a:r>
          </a:p>
        </p:txBody>
      </p:sp>
      <p:pic>
        <p:nvPicPr>
          <p:cNvPr id="17" name="Picture 16" descr="A picture containing logo&#10;&#10;Description automatically generated">
            <a:extLst>
              <a:ext uri="{FF2B5EF4-FFF2-40B4-BE49-F238E27FC236}">
                <a16:creationId xmlns:a16="http://schemas.microsoft.com/office/drawing/2014/main" id="{8D17BD17-4DA5-4265-AB2B-97DA42595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pic>
        <p:nvPicPr>
          <p:cNvPr id="3" name="Picture 2">
            <a:extLst>
              <a:ext uri="{FF2B5EF4-FFF2-40B4-BE49-F238E27FC236}">
                <a16:creationId xmlns:a16="http://schemas.microsoft.com/office/drawing/2014/main" id="{0B1A1F43-E867-876F-B8D5-4BBAEC75E753}"/>
              </a:ext>
            </a:extLst>
          </p:cNvPr>
          <p:cNvPicPr>
            <a:picLocks noChangeAspect="1"/>
          </p:cNvPicPr>
          <p:nvPr/>
        </p:nvPicPr>
        <p:blipFill>
          <a:blip r:embed="rId3"/>
          <a:stretch>
            <a:fillRect/>
          </a:stretch>
        </p:blipFill>
        <p:spPr>
          <a:xfrm>
            <a:off x="5921829" y="0"/>
            <a:ext cx="6270171" cy="6858000"/>
          </a:xfrm>
          <a:prstGeom prst="rect">
            <a:avLst/>
          </a:prstGeom>
          <a:noFill/>
          <a:ln w="9525">
            <a:noFill/>
            <a:round/>
            <a:headEnd/>
            <a:tailEnd/>
          </a:ln>
        </p:spPr>
      </p:pic>
    </p:spTree>
    <p:extLst>
      <p:ext uri="{BB962C8B-B14F-4D97-AF65-F5344CB8AC3E}">
        <p14:creationId xmlns:p14="http://schemas.microsoft.com/office/powerpoint/2010/main" val="258761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5F3A7-107B-43D4-8AE4-DAA07B8609FD}"/>
              </a:ext>
            </a:extLst>
          </p:cNvPr>
          <p:cNvSpPr>
            <a:spLocks noGrp="1"/>
          </p:cNvSpPr>
          <p:nvPr>
            <p:ph idx="1"/>
          </p:nvPr>
        </p:nvSpPr>
        <p:spPr>
          <a:xfrm>
            <a:off x="175602" y="1641047"/>
            <a:ext cx="10151459" cy="4597999"/>
          </a:xfrm>
        </p:spPr>
        <p:txBody>
          <a:bodyPr>
            <a:normAutofit fontScale="25000" lnSpcReduction="20000"/>
          </a:bodyPr>
          <a:lstStyle/>
          <a:p>
            <a:pPr marL="0" indent="0">
              <a:buNone/>
              <a:defRPr/>
            </a:pPr>
            <a:r>
              <a:rPr lang="en-US" sz="14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How we Open Cases:</a:t>
            </a:r>
          </a:p>
          <a:p>
            <a:pPr marL="1828800" lvl="4" indent="0">
              <a:buNone/>
              <a:defRPr/>
            </a:pPr>
            <a:endParaRPr lang="en-US" sz="1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4">
              <a:defRPr/>
            </a:pPr>
            <a:r>
              <a:rPr lang="en-US" sz="10400" dirty="0">
                <a:latin typeface="Century Gothic" panose="020B0502020202020204" pitchFamily="34" charset="0"/>
                <a:ea typeface="Tahoma" panose="020B0604030504040204" pitchFamily="34" charset="0"/>
                <a:cs typeface="Tahoma" panose="020B0604030504040204" pitchFamily="34" charset="0"/>
              </a:rPr>
              <a:t>Service referral from Dept. of Social Services for dependent(s) who are receiving Cal-works.</a:t>
            </a:r>
          </a:p>
          <a:p>
            <a:pPr marL="1828800" lvl="4" indent="0">
              <a:buNone/>
              <a:defRPr/>
            </a:pPr>
            <a:endParaRPr lang="en-US" sz="104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10400" dirty="0">
                <a:latin typeface="Century Gothic" panose="020B0502020202020204" pitchFamily="34" charset="0"/>
                <a:ea typeface="Tahoma" panose="020B0604030504040204" pitchFamily="34" charset="0"/>
                <a:cs typeface="Tahoma" panose="020B0604030504040204" pitchFamily="34" charset="0"/>
              </a:rPr>
              <a:t>Dependent(s) are in foster care.</a:t>
            </a:r>
          </a:p>
          <a:p>
            <a:pPr marL="1828800" lvl="4" indent="0">
              <a:buNone/>
              <a:defRPr/>
            </a:pPr>
            <a:endParaRPr lang="en-US" sz="104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10400" dirty="0">
                <a:latin typeface="Century Gothic" panose="020B0502020202020204" pitchFamily="34" charset="0"/>
                <a:ea typeface="Tahoma" panose="020B0604030504040204" pitchFamily="34" charset="0"/>
                <a:cs typeface="Tahoma" panose="020B0604030504040204" pitchFamily="34" charset="0"/>
              </a:rPr>
              <a:t>Receive an application for services from the Person Receiving Support (PRS) or Person Paying Support (PPS). </a:t>
            </a:r>
          </a:p>
          <a:p>
            <a:pPr marL="1828800" lvl="4" indent="0">
              <a:buNone/>
              <a:defRPr/>
            </a:pPr>
            <a:endParaRPr lang="en-US" sz="104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10400" dirty="0">
                <a:latin typeface="Century Gothic" panose="020B0502020202020204" pitchFamily="34" charset="0"/>
                <a:ea typeface="Tahoma" panose="020B0604030504040204" pitchFamily="34" charset="0"/>
                <a:cs typeface="Tahoma" panose="020B0604030504040204" pitchFamily="34" charset="0"/>
              </a:rPr>
              <a:t>Referral from another child support agency </a:t>
            </a:r>
          </a:p>
          <a:p>
            <a:pPr marL="2286000" lvl="5" indent="0">
              <a:buNone/>
              <a:defRPr/>
            </a:pPr>
            <a:r>
              <a:rPr lang="en-US" sz="10400" dirty="0">
                <a:latin typeface="Century Gothic" panose="020B0502020202020204" pitchFamily="34" charset="0"/>
                <a:ea typeface="Tahoma" panose="020B0604030504040204" pitchFamily="34" charset="0"/>
                <a:cs typeface="Tahoma" panose="020B0604030504040204" pitchFamily="34" charset="0"/>
              </a:rPr>
              <a:t>(State or International Jurisdiction)</a:t>
            </a:r>
          </a:p>
          <a:p>
            <a:endParaRPr lang="en-US" dirty="0"/>
          </a:p>
        </p:txBody>
      </p:sp>
    </p:spTree>
    <p:extLst>
      <p:ext uri="{BB962C8B-B14F-4D97-AF65-F5344CB8AC3E}">
        <p14:creationId xmlns:p14="http://schemas.microsoft.com/office/powerpoint/2010/main" val="416521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E712971-B202-4161-9382-D5107FA55D78}"/>
              </a:ext>
            </a:extLst>
          </p:cNvPr>
          <p:cNvSpPr txBox="1">
            <a:spLocks/>
          </p:cNvSpPr>
          <p:nvPr/>
        </p:nvSpPr>
        <p:spPr bwMode="gray">
          <a:xfrm>
            <a:off x="378298" y="2020933"/>
            <a:ext cx="4548808" cy="855372"/>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Employer Initiated</a:t>
            </a:r>
          </a:p>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Acknowledgement:</a:t>
            </a:r>
          </a:p>
        </p:txBody>
      </p:sp>
      <p:pic>
        <p:nvPicPr>
          <p:cNvPr id="7" name="Picture 6">
            <a:extLst>
              <a:ext uri="{FF2B5EF4-FFF2-40B4-BE49-F238E27FC236}">
                <a16:creationId xmlns:a16="http://schemas.microsoft.com/office/drawing/2014/main" id="{82D37280-E29E-4B8D-BC87-5A2ABCAC035D}"/>
              </a:ext>
            </a:extLst>
          </p:cNvPr>
          <p:cNvPicPr>
            <a:picLocks noChangeAspect="1"/>
          </p:cNvPicPr>
          <p:nvPr/>
        </p:nvPicPr>
        <p:blipFill>
          <a:blip r:embed="rId2"/>
          <a:stretch>
            <a:fillRect/>
          </a:stretch>
        </p:blipFill>
        <p:spPr>
          <a:xfrm>
            <a:off x="5965371" y="0"/>
            <a:ext cx="6226629" cy="617696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690D160F-8810-423D-865E-1C9ED7BD4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3911618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9C6E3-2878-48DC-98A2-9E0CBDEA98ED}"/>
              </a:ext>
            </a:extLst>
          </p:cNvPr>
          <p:cNvSpPr txBox="1">
            <a:spLocks/>
          </p:cNvSpPr>
          <p:nvPr/>
        </p:nvSpPr>
        <p:spPr>
          <a:xfrm>
            <a:off x="176006" y="1594846"/>
            <a:ext cx="11098212" cy="6092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j-ea"/>
                <a:cs typeface="+mj-cs"/>
              </a:rPr>
              <a:t>Sample Daily Process Email Notifications:</a:t>
            </a:r>
          </a:p>
        </p:txBody>
      </p:sp>
      <p:sp>
        <p:nvSpPr>
          <p:cNvPr id="7" name="Content Placeholder 8">
            <a:extLst>
              <a:ext uri="{FF2B5EF4-FFF2-40B4-BE49-F238E27FC236}">
                <a16:creationId xmlns:a16="http://schemas.microsoft.com/office/drawing/2014/main" id="{DDB7065E-FD2A-4009-9AF7-00CDC9F70DFC}"/>
              </a:ext>
            </a:extLst>
          </p:cNvPr>
          <p:cNvSpPr txBox="1">
            <a:spLocks/>
          </p:cNvSpPr>
          <p:nvPr/>
        </p:nvSpPr>
        <p:spPr>
          <a:xfrm>
            <a:off x="619062" y="2410315"/>
            <a:ext cx="5803812" cy="3586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30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Processing Summary</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records received: 28</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error records: 1</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records forwarded: 27</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files rejected: 0</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batches received: 11</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endParaRP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3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376FA9A6-2D33-4D42-B5DC-2DDA32FA1325}"/>
              </a:ext>
            </a:extLst>
          </p:cNvPr>
          <p:cNvSpPr txBox="1">
            <a:spLocks/>
          </p:cNvSpPr>
          <p:nvPr/>
        </p:nvSpPr>
        <p:spPr>
          <a:xfrm>
            <a:off x="6212182" y="2410315"/>
            <a:ext cx="5803812" cy="384001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35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File Sent to the Employer</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IWO Details: 18</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Acknowledgements: 0</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PDF Orders: 18</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PDF Acknowledgements: 0</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XLS Acknowledgements: 0</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Error: 0</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Reject: 0</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E7F3F0CD-FCAD-4167-A81E-6A741DAB9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1398023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AB73E1-12EE-4BCF-9FB0-E79B273DCCE1}"/>
              </a:ext>
            </a:extLst>
          </p:cNvPr>
          <p:cNvSpPr txBox="1">
            <a:spLocks/>
          </p:cNvSpPr>
          <p:nvPr/>
        </p:nvSpPr>
        <p:spPr>
          <a:xfrm>
            <a:off x="138224" y="1645609"/>
            <a:ext cx="11098212" cy="4884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j-ea"/>
                <a:cs typeface="+mj-cs"/>
              </a:rPr>
              <a:t>Preparing for the e-IWO:</a:t>
            </a:r>
          </a:p>
        </p:txBody>
      </p:sp>
      <p:sp>
        <p:nvSpPr>
          <p:cNvPr id="7" name="Content Placeholder 8">
            <a:extLst>
              <a:ext uri="{FF2B5EF4-FFF2-40B4-BE49-F238E27FC236}">
                <a16:creationId xmlns:a16="http://schemas.microsoft.com/office/drawing/2014/main" id="{6E735C7F-82A2-4FD7-B3C5-C891F6276BC0}"/>
              </a:ext>
            </a:extLst>
          </p:cNvPr>
          <p:cNvSpPr txBox="1">
            <a:spLocks/>
          </p:cNvSpPr>
          <p:nvPr/>
        </p:nvSpPr>
        <p:spPr>
          <a:xfrm>
            <a:off x="566191" y="2317716"/>
            <a:ext cx="5803812" cy="3586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6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Employers Need</a:t>
            </a:r>
          </a:p>
          <a:p>
            <a:pPr marL="688966"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Secure File Transfer Protocol (SFTP) Server or</a:t>
            </a:r>
          </a:p>
          <a:p>
            <a:pPr marL="688966"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FTP Server with a Virtual Private Network (VPN) or</a:t>
            </a:r>
          </a:p>
          <a:p>
            <a:pPr marL="688966"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File Transfer Protocol Server (FTPS)</a:t>
            </a:r>
          </a:p>
          <a:p>
            <a:pPr marL="688966"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Adobe Reader v. 10 or higher with JavaScript for fillable PDF</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3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D5D623C8-0CE2-40DE-B156-FC47A032E27B}"/>
              </a:ext>
            </a:extLst>
          </p:cNvPr>
          <p:cNvSpPr txBox="1">
            <a:spLocks/>
          </p:cNvSpPr>
          <p:nvPr/>
        </p:nvSpPr>
        <p:spPr>
          <a:xfrm>
            <a:off x="6249965" y="2317716"/>
            <a:ext cx="5803811" cy="35862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6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Next Steps</a:t>
            </a:r>
          </a:p>
          <a:p>
            <a:pPr marL="687380"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Fill out profile form and FEIN spreadsheet (if applicable)</a:t>
            </a:r>
          </a:p>
          <a:p>
            <a:pPr marL="687380"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Set up connectivity </a:t>
            </a:r>
            <a:r>
              <a:rPr kumimoji="0" lang="en-US" sz="19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t>
            </a:r>
            <a:r>
              <a:rPr kumimoji="0" lang="en-US" sz="1900" b="0"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We will help you!</a:t>
            </a:r>
            <a:r>
              <a:rPr kumimoji="0" lang="en-US" sz="19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t>
            </a:r>
          </a:p>
          <a:p>
            <a:pPr marL="687380"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Conduct a test</a:t>
            </a:r>
          </a:p>
          <a:p>
            <a:pPr marL="687380"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Start receiving IWOs electronically</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94A94EB4-A7D1-4226-9CC0-107A11481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1230212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958BCC-5E5E-43F8-84B0-A70B0CD2FB79}"/>
              </a:ext>
            </a:extLst>
          </p:cNvPr>
          <p:cNvSpPr txBox="1">
            <a:spLocks/>
          </p:cNvSpPr>
          <p:nvPr/>
        </p:nvSpPr>
        <p:spPr bwMode="gray">
          <a:xfrm>
            <a:off x="176627" y="1535624"/>
            <a:ext cx="4534262" cy="771201"/>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e-IWO Resources:</a:t>
            </a:r>
          </a:p>
        </p:txBody>
      </p:sp>
      <p:pic>
        <p:nvPicPr>
          <p:cNvPr id="9" name="Picture 8" descr="A picture containing logo&#10;&#10;Description automatically generated">
            <a:extLst>
              <a:ext uri="{FF2B5EF4-FFF2-40B4-BE49-F238E27FC236}">
                <a16:creationId xmlns:a16="http://schemas.microsoft.com/office/drawing/2014/main" id="{9D659B69-DBC6-46DC-BCC5-CCECA9C97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pic>
        <p:nvPicPr>
          <p:cNvPr id="2" name="Picture 1">
            <a:extLst>
              <a:ext uri="{FF2B5EF4-FFF2-40B4-BE49-F238E27FC236}">
                <a16:creationId xmlns:a16="http://schemas.microsoft.com/office/drawing/2014/main" id="{5DB913B6-6A5F-A0F5-1905-A06E53C4E584}"/>
              </a:ext>
            </a:extLst>
          </p:cNvPr>
          <p:cNvPicPr>
            <a:picLocks noChangeAspect="1"/>
          </p:cNvPicPr>
          <p:nvPr/>
        </p:nvPicPr>
        <p:blipFill>
          <a:blip r:embed="rId3"/>
          <a:stretch>
            <a:fillRect/>
          </a:stretch>
        </p:blipFill>
        <p:spPr>
          <a:xfrm>
            <a:off x="5950857" y="0"/>
            <a:ext cx="6245674" cy="6858001"/>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5BC9B6AA-617B-1BD9-C4E4-5F07D61124A0}"/>
              </a:ext>
            </a:extLst>
          </p:cNvPr>
          <p:cNvSpPr txBox="1"/>
          <p:nvPr/>
        </p:nvSpPr>
        <p:spPr>
          <a:xfrm>
            <a:off x="599003" y="2554936"/>
            <a:ext cx="4534263" cy="2596377"/>
          </a:xfrm>
          <a:prstGeom prst="rect">
            <a:avLst/>
          </a:prstGeom>
        </p:spPr>
        <p:txBody>
          <a:bodyPr vert="horz" lIns="91440" tIns="45720" rIns="91440" bIns="45720" rtlCol="0">
            <a:noAutofit/>
          </a:bodyPr>
          <a:lstStyle/>
          <a:p>
            <a:pPr marL="514350" indent="-457200">
              <a:lnSpc>
                <a:spcPct val="90000"/>
              </a:lnSpc>
              <a:spcAft>
                <a:spcPts val="600"/>
              </a:spcAft>
              <a:buFont typeface="Arial" panose="020B0604020202020204" pitchFamily="34" charset="0"/>
              <a:buChar char="•"/>
            </a:pPr>
            <a:r>
              <a:rPr lang="en-US" sz="2600" dirty="0">
                <a:latin typeface="Century Gothic" panose="020B0502020202020204" pitchFamily="34" charset="0"/>
              </a:rPr>
              <a:t>Visit:</a:t>
            </a:r>
          </a:p>
          <a:p>
            <a:pPr marL="57150">
              <a:lnSpc>
                <a:spcPct val="90000"/>
              </a:lnSpc>
              <a:spcAft>
                <a:spcPts val="600"/>
              </a:spcAft>
            </a:pPr>
            <a:r>
              <a:rPr lang="en-US" sz="2600" dirty="0">
                <a:solidFill>
                  <a:schemeClr val="accent6">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acf.hhs.gov/</a:t>
            </a:r>
            <a:r>
              <a:rPr lang="en-US" sz="2600" dirty="0" err="1">
                <a:solidFill>
                  <a:schemeClr val="accent6">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css</a:t>
            </a:r>
            <a:r>
              <a:rPr lang="en-US" sz="2600" dirty="0">
                <a:solidFill>
                  <a:schemeClr val="accent6">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/employers/e-</a:t>
            </a:r>
            <a:r>
              <a:rPr lang="en-US" sz="2600" dirty="0" err="1">
                <a:solidFill>
                  <a:schemeClr val="accent6">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iwo</a:t>
            </a:r>
            <a:r>
              <a:rPr lang="en-US" sz="2600" dirty="0">
                <a:solidFill>
                  <a:srgbClr val="245791"/>
                </a:solidFill>
                <a:latin typeface="Century Gothic" panose="020B0502020202020204" pitchFamily="34" charset="0"/>
              </a:rPr>
              <a:t>	</a:t>
            </a:r>
          </a:p>
          <a:p>
            <a:pPr marL="57150">
              <a:lnSpc>
                <a:spcPct val="90000"/>
              </a:lnSpc>
              <a:spcAft>
                <a:spcPts val="600"/>
              </a:spcAft>
            </a:pPr>
            <a:endParaRPr lang="en-US" sz="2600" dirty="0">
              <a:latin typeface="Century Gothic" panose="020B0502020202020204" pitchFamily="34" charset="0"/>
            </a:endParaRPr>
          </a:p>
          <a:p>
            <a:pPr marL="514350" indent="-457200">
              <a:lnSpc>
                <a:spcPct val="90000"/>
              </a:lnSpc>
              <a:spcAft>
                <a:spcPts val="600"/>
              </a:spcAft>
              <a:buFont typeface="Arial" panose="020B0604020202020204" pitchFamily="34" charset="0"/>
              <a:buChar char="•"/>
            </a:pPr>
            <a:r>
              <a:rPr lang="en-US" sz="2600" dirty="0">
                <a:latin typeface="Century Gothic" panose="020B0502020202020204" pitchFamily="34" charset="0"/>
              </a:rPr>
              <a:t>To get started, contact: </a:t>
            </a:r>
            <a:r>
              <a:rPr lang="en-US" sz="2600" dirty="0">
                <a:solidFill>
                  <a:schemeClr val="accent6">
                    <a:lumMod val="75000"/>
                  </a:schemeClr>
                </a:solidFill>
                <a:latin typeface="Century Gothic" panose="020B0502020202020204" pitchFamily="34" charset="0"/>
                <a:hlinkClick r:id="rId5">
                  <a:extLst>
                    <a:ext uri="{A12FA001-AC4F-418D-AE19-62706E023703}">
                      <ahyp:hlinkClr xmlns:ahyp="http://schemas.microsoft.com/office/drawing/2018/hyperlinkcolor" val="tx"/>
                    </a:ext>
                  </a:extLst>
                </a:hlinkClick>
              </a:rPr>
              <a:t>eiwomail@acf.hhs.gov</a:t>
            </a:r>
            <a:r>
              <a:rPr lang="en-US" sz="2600" dirty="0">
                <a:latin typeface="Century Gothic" panose="020B0502020202020204" pitchFamily="34" charset="0"/>
              </a:rPr>
              <a:t>	</a:t>
            </a:r>
          </a:p>
          <a:p>
            <a:pPr marL="57150">
              <a:lnSpc>
                <a:spcPct val="90000"/>
              </a:lnSpc>
              <a:spcAft>
                <a:spcPts val="600"/>
              </a:spcAft>
            </a:pPr>
            <a:endParaRPr lang="en-US" sz="2600" dirty="0">
              <a:latin typeface="Century Gothic" panose="020B0502020202020204" pitchFamily="34" charset="0"/>
            </a:endParaRPr>
          </a:p>
          <a:p>
            <a:pPr marL="57150">
              <a:lnSpc>
                <a:spcPct val="90000"/>
              </a:lnSpc>
              <a:spcAft>
                <a:spcPts val="600"/>
              </a:spcAft>
            </a:pPr>
            <a:r>
              <a:rPr lang="en-US" sz="2600" dirty="0">
                <a:latin typeface="Century Gothic" panose="020B0502020202020204" pitchFamily="34" charset="0"/>
              </a:rPr>
              <a:t>		</a:t>
            </a:r>
          </a:p>
        </p:txBody>
      </p:sp>
    </p:spTree>
    <p:extLst>
      <p:ext uri="{BB962C8B-B14F-4D97-AF65-F5344CB8AC3E}">
        <p14:creationId xmlns:p14="http://schemas.microsoft.com/office/powerpoint/2010/main" val="2747956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a:extLst>
              <a:ext uri="{FF2B5EF4-FFF2-40B4-BE49-F238E27FC236}">
                <a16:creationId xmlns:a16="http://schemas.microsoft.com/office/drawing/2014/main" id="{E506CB1E-0879-4AD2-BDB9-A4A63D87B8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8071" y="1652336"/>
            <a:ext cx="7355029" cy="4443663"/>
          </a:xfrm>
          <a:effectLst>
            <a:softEdge rad="112500"/>
          </a:effectLst>
        </p:spPr>
      </p:pic>
    </p:spTree>
    <p:extLst>
      <p:ext uri="{BB962C8B-B14F-4D97-AF65-F5344CB8AC3E}">
        <p14:creationId xmlns:p14="http://schemas.microsoft.com/office/powerpoint/2010/main" val="4056498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31E17-613C-4ED5-870F-235BF0AD7956}"/>
              </a:ext>
            </a:extLst>
          </p:cNvPr>
          <p:cNvSpPr>
            <a:spLocks noGrp="1"/>
          </p:cNvSpPr>
          <p:nvPr>
            <p:ph idx="1"/>
          </p:nvPr>
        </p:nvSpPr>
        <p:spPr>
          <a:xfrm>
            <a:off x="275909" y="1667250"/>
            <a:ext cx="6821905" cy="4456447"/>
          </a:xfrm>
        </p:spPr>
        <p:txBody>
          <a:bodyPr/>
          <a:lstStyle/>
          <a:p>
            <a:pPr marL="0" indent="0">
              <a:buNone/>
              <a:defRPr/>
            </a:pPr>
            <a:r>
              <a:rPr lang="en-US" sz="3500" b="1" u="sng" kern="0" cap="small"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Bonus or Lump Sum </a:t>
            </a:r>
          </a:p>
          <a:p>
            <a:pPr marL="0" indent="0">
              <a:buNone/>
              <a:defRPr/>
            </a:pPr>
            <a:r>
              <a:rPr lang="en-US" sz="3500" b="1" u="sng" kern="0" cap="small"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Income Withholding Order:</a:t>
            </a:r>
          </a:p>
          <a:p>
            <a:pPr marL="0" indent="0">
              <a:buNone/>
              <a:defRPr/>
            </a:pPr>
            <a:endParaRPr lang="en-US" sz="1100" b="1" kern="0" cap="small" dirty="0">
              <a:solidFill>
                <a:schemeClr val="accent6"/>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endParaRPr lang="en-US" sz="1100" b="1" kern="0" cap="small" dirty="0">
              <a:solidFill>
                <a:schemeClr val="accent6"/>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4" name="Picture 3">
            <a:extLst>
              <a:ext uri="{FF2B5EF4-FFF2-40B4-BE49-F238E27FC236}">
                <a16:creationId xmlns:a16="http://schemas.microsoft.com/office/drawing/2014/main" id="{C66A92E8-ED3D-4BCE-9DF7-5ED696CA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334" y="3036145"/>
            <a:ext cx="5184576" cy="2903363"/>
          </a:xfrm>
          <a:prstGeom prst="rect">
            <a:avLst/>
          </a:prstGeom>
          <a:ln w="28575">
            <a:solidFill>
              <a:schemeClr val="accent1">
                <a:lumMod val="50000"/>
              </a:schemeClr>
            </a:solidFill>
          </a:ln>
          <a:effectLst>
            <a:softEdge rad="112500"/>
          </a:effectLst>
        </p:spPr>
      </p:pic>
    </p:spTree>
    <p:extLst>
      <p:ext uri="{BB962C8B-B14F-4D97-AF65-F5344CB8AC3E}">
        <p14:creationId xmlns:p14="http://schemas.microsoft.com/office/powerpoint/2010/main" val="2206741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72E06-10CB-49F2-B624-A0ED57B22253}"/>
              </a:ext>
            </a:extLst>
          </p:cNvPr>
          <p:cNvSpPr>
            <a:spLocks noGrp="1"/>
          </p:cNvSpPr>
          <p:nvPr>
            <p:ph idx="1"/>
          </p:nvPr>
        </p:nvSpPr>
        <p:spPr>
          <a:xfrm>
            <a:off x="153024" y="1759764"/>
            <a:ext cx="10836442" cy="3926305"/>
          </a:xfrm>
        </p:spPr>
        <p:txBody>
          <a:bodyPr>
            <a:normAutofit/>
          </a:bodyPr>
          <a:lstStyle/>
          <a:p>
            <a:pPr marL="0" indent="0">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What is a lump sum payment?</a:t>
            </a:r>
          </a:p>
          <a:p>
            <a:pPr marL="0" indent="0" algn="ctr">
              <a:buNone/>
              <a:defRPr/>
            </a:pPr>
            <a:endParaRPr lang="en-US" b="1" u="sng" dirty="0">
              <a:solidFill>
                <a:schemeClr val="accent6"/>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sz="3000" dirty="0">
                <a:latin typeface="Century Gothic" panose="020B0502020202020204" pitchFamily="34" charset="0"/>
                <a:ea typeface="Tahoma" panose="020B0604030504040204" pitchFamily="34" charset="0"/>
                <a:cs typeface="Tahoma" panose="020B0604030504040204" pitchFamily="34" charset="0"/>
              </a:rPr>
              <a:t>A bonus/lump sum payment made to an employee is considered income and can be garnished to collect past due child support (arrears). </a:t>
            </a:r>
          </a:p>
          <a:p>
            <a:pPr marL="457200" lvl="1" indent="0">
              <a:lnSpc>
                <a:spcPct val="100000"/>
              </a:lnSpc>
              <a:buNone/>
              <a:defRPr/>
            </a:pPr>
            <a:endParaRPr lang="en-US" sz="30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3000" dirty="0">
                <a:latin typeface="Century Gothic" panose="020B0502020202020204" pitchFamily="34" charset="0"/>
                <a:ea typeface="Tahoma" panose="020B0604030504040204" pitchFamily="34" charset="0"/>
                <a:cs typeface="Tahoma" panose="020B0604030504040204" pitchFamily="34" charset="0"/>
              </a:rPr>
              <a:t>One-time payment made to an employee from their vacation payouts, cash awards or bonuses. </a:t>
            </a:r>
          </a:p>
          <a:p>
            <a:pPr lvl="1">
              <a:defRPr/>
            </a:pPr>
            <a:endParaRPr lang="en-US" sz="3000" dirty="0">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1600"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sz="3600" dirty="0">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812187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3FC6-3A09-48C0-9122-CEC3DD07AE58}"/>
              </a:ext>
            </a:extLst>
          </p:cNvPr>
          <p:cNvSpPr>
            <a:spLocks noGrp="1"/>
          </p:cNvSpPr>
          <p:nvPr>
            <p:ph type="title"/>
          </p:nvPr>
        </p:nvSpPr>
        <p:spPr>
          <a:xfrm>
            <a:off x="168676" y="1411550"/>
            <a:ext cx="11061576" cy="1669002"/>
          </a:xfrm>
        </p:spPr>
        <p:txBody>
          <a:bodyPr>
            <a:normAutofit/>
          </a:bodyPr>
          <a:lstStyle/>
          <a:p>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What is considered a bonus or lump sum payment?</a:t>
            </a:r>
            <a:br>
              <a:rPr lang="en-US" altLang="en-US" sz="3500" b="1" u="sng" dirty="0">
                <a:solidFill>
                  <a:schemeClr val="accent6">
                    <a:lumMod val="50000"/>
                  </a:schemeClr>
                </a:solidFill>
                <a:latin typeface="Century Gothic" panose="020B0502020202020204" pitchFamily="34" charset="0"/>
                <a:cs typeface="Tahoma" panose="020B0604030504040204" pitchFamily="34" charset="0"/>
              </a:rPr>
            </a:br>
            <a:endParaRPr lang="en-US" sz="3500" dirty="0">
              <a:solidFill>
                <a:schemeClr val="accent6">
                  <a:lumMod val="50000"/>
                </a:schemeClr>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53562E26-D4EB-4734-9D4F-CD911F73D412}"/>
              </a:ext>
            </a:extLst>
          </p:cNvPr>
          <p:cNvSpPr>
            <a:spLocks noGrp="1"/>
          </p:cNvSpPr>
          <p:nvPr>
            <p:ph idx="1"/>
          </p:nvPr>
        </p:nvSpPr>
        <p:spPr>
          <a:xfrm>
            <a:off x="168676" y="2788280"/>
            <a:ext cx="5433134" cy="3027828"/>
          </a:xfrm>
        </p:spPr>
        <p:txBody>
          <a:bodyPr>
            <a:normAutofit/>
          </a:bodyPr>
          <a:lstStyle/>
          <a:p>
            <a:pPr lvl="2" algn="just">
              <a:buClr>
                <a:schemeClr val="tx1"/>
              </a:buClr>
            </a:pPr>
            <a:r>
              <a:rPr lang="en-US" altLang="en-US" dirty="0">
                <a:latin typeface="Century Gothic" panose="020B0502020202020204" pitchFamily="34" charset="0"/>
                <a:cs typeface="Tahoma" panose="020B0604030504040204" pitchFamily="34" charset="0"/>
              </a:rPr>
              <a:t>Severance</a:t>
            </a:r>
          </a:p>
          <a:p>
            <a:pPr lvl="2" algn="just">
              <a:buClr>
                <a:schemeClr val="tx1"/>
              </a:buClr>
            </a:pPr>
            <a:r>
              <a:rPr lang="en-US" altLang="en-US" dirty="0">
                <a:latin typeface="Century Gothic" panose="020B0502020202020204" pitchFamily="34" charset="0"/>
                <a:cs typeface="Tahoma" panose="020B0604030504040204" pitchFamily="34" charset="0"/>
              </a:rPr>
              <a:t>Vacation payouts</a:t>
            </a:r>
          </a:p>
          <a:p>
            <a:pPr lvl="2" algn="just">
              <a:buClr>
                <a:schemeClr val="tx1"/>
              </a:buClr>
            </a:pPr>
            <a:r>
              <a:rPr lang="en-US" altLang="en-US" dirty="0">
                <a:latin typeface="Century Gothic" panose="020B0502020202020204" pitchFamily="34" charset="0"/>
                <a:cs typeface="Tahoma" panose="020B0604030504040204" pitchFamily="34" charset="0"/>
              </a:rPr>
              <a:t>Insurance settlements</a:t>
            </a:r>
          </a:p>
          <a:p>
            <a:pPr lvl="2" algn="just">
              <a:buClr>
                <a:schemeClr val="tx1"/>
              </a:buClr>
            </a:pPr>
            <a:r>
              <a:rPr lang="en-US" altLang="en-US" dirty="0">
                <a:latin typeface="Century Gothic" panose="020B0502020202020204" pitchFamily="34" charset="0"/>
                <a:cs typeface="Tahoma" panose="020B0604030504040204" pitchFamily="34" charset="0"/>
              </a:rPr>
              <a:t>Retirement incentives</a:t>
            </a:r>
          </a:p>
          <a:p>
            <a:pPr lvl="2" algn="just">
              <a:buClr>
                <a:schemeClr val="tx1"/>
              </a:buClr>
            </a:pPr>
            <a:r>
              <a:rPr lang="en-US" altLang="en-US" dirty="0">
                <a:latin typeface="Century Gothic" panose="020B0502020202020204" pitchFamily="34" charset="0"/>
                <a:cs typeface="Tahoma" panose="020B0604030504040204" pitchFamily="34" charset="0"/>
              </a:rPr>
              <a:t>Stock options </a:t>
            </a:r>
          </a:p>
          <a:p>
            <a:pPr lvl="2" algn="just">
              <a:buClr>
                <a:schemeClr val="tx1"/>
              </a:buClr>
            </a:pPr>
            <a:r>
              <a:rPr lang="en-US" altLang="en-US" dirty="0">
                <a:latin typeface="Century Gothic" panose="020B0502020202020204" pitchFamily="34" charset="0"/>
                <a:cs typeface="Tahoma" panose="020B0604030504040204" pitchFamily="34" charset="0"/>
              </a:rPr>
              <a:t>Lottery winnings</a:t>
            </a:r>
          </a:p>
        </p:txBody>
      </p:sp>
      <p:pic>
        <p:nvPicPr>
          <p:cNvPr id="5" name="Picture 4">
            <a:extLst>
              <a:ext uri="{FF2B5EF4-FFF2-40B4-BE49-F238E27FC236}">
                <a16:creationId xmlns:a16="http://schemas.microsoft.com/office/drawing/2014/main" id="{406A3B8A-D244-4045-BC6A-090FD349E2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39583">
            <a:off x="9601251" y="5043727"/>
            <a:ext cx="2005445" cy="17020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a:extLst>
              <a:ext uri="{FF2B5EF4-FFF2-40B4-BE49-F238E27FC236}">
                <a16:creationId xmlns:a16="http://schemas.microsoft.com/office/drawing/2014/main" id="{9762C8C6-878C-DC5D-09F9-208201225657}"/>
              </a:ext>
            </a:extLst>
          </p:cNvPr>
          <p:cNvSpPr txBox="1"/>
          <p:nvPr/>
        </p:nvSpPr>
        <p:spPr>
          <a:xfrm>
            <a:off x="4897514" y="2788280"/>
            <a:ext cx="5631401" cy="2585323"/>
          </a:xfrm>
          <a:prstGeom prst="rect">
            <a:avLst/>
          </a:prstGeom>
          <a:noFill/>
        </p:spPr>
        <p:txBody>
          <a:bodyPr wrap="square" rtlCol="0">
            <a:spAutoFit/>
          </a:bodyPr>
          <a:lstStyle/>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Awards </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Payments from verdicts</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Workers compensation</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Retroactive pay increases</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Sign on bonus</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Commission</a:t>
            </a:r>
          </a:p>
          <a:p>
            <a:pPr lvl="2" algn="just">
              <a:buClr>
                <a:schemeClr val="tx1"/>
              </a:buClr>
            </a:pPr>
            <a:endParaRPr lang="en-US" altLang="en-US" sz="1800" dirty="0">
              <a:latin typeface="Century Gothic" panose="020B0502020202020204" pitchFamily="34" charset="0"/>
              <a:cs typeface="Tahoma" panose="020B0604030504040204" pitchFamily="34" charset="0"/>
            </a:endParaRPr>
          </a:p>
        </p:txBody>
      </p:sp>
    </p:spTree>
    <p:extLst>
      <p:ext uri="{BB962C8B-B14F-4D97-AF65-F5344CB8AC3E}">
        <p14:creationId xmlns:p14="http://schemas.microsoft.com/office/powerpoint/2010/main" val="2653423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7DED9-2B3F-40F2-93F2-DF14DB755652}"/>
              </a:ext>
            </a:extLst>
          </p:cNvPr>
          <p:cNvSpPr>
            <a:spLocks noGrp="1"/>
          </p:cNvSpPr>
          <p:nvPr>
            <p:ph idx="1"/>
          </p:nvPr>
        </p:nvSpPr>
        <p:spPr>
          <a:xfrm>
            <a:off x="571500" y="1759117"/>
            <a:ext cx="10782300" cy="4408321"/>
          </a:xfrm>
        </p:spPr>
        <p:txBody>
          <a:bodyPr/>
          <a:lstStyle/>
          <a:p>
            <a:r>
              <a:rPr lang="en-US" altLang="en-US" dirty="0">
                <a:latin typeface="Century Gothic" panose="020B0502020202020204" pitchFamily="34" charset="0"/>
                <a:cs typeface="Tahoma" panose="020B0604030504040204" pitchFamily="34" charset="0"/>
              </a:rPr>
              <a:t>All employers served with an Income Withholding Order are required by California </a:t>
            </a:r>
            <a:r>
              <a:rPr lang="en-US" altLang="en-US" dirty="0">
                <a:solidFill>
                  <a:srgbClr val="C00000"/>
                </a:solidFill>
                <a:latin typeface="Century Gothic" panose="020B0502020202020204" pitchFamily="34" charset="0"/>
                <a:cs typeface="Tahoma" panose="020B0604030504040204" pitchFamily="34" charset="0"/>
              </a:rPr>
              <a:t>(FC) section 17512 </a:t>
            </a:r>
            <a:r>
              <a:rPr lang="en-US" altLang="en-US" dirty="0">
                <a:latin typeface="Century Gothic" panose="020B0502020202020204" pitchFamily="34" charset="0"/>
                <a:cs typeface="Tahoma" panose="020B0604030504040204" pitchFamily="34" charset="0"/>
              </a:rPr>
              <a:t>to comply.</a:t>
            </a:r>
          </a:p>
          <a:p>
            <a:pPr marL="0" indent="0">
              <a:buNone/>
            </a:pPr>
            <a:endParaRPr lang="en-US" altLang="en-US" dirty="0">
              <a:solidFill>
                <a:srgbClr val="C00000"/>
              </a:solidFill>
              <a:latin typeface="Century Gothic" panose="020B0502020202020204" pitchFamily="34" charset="0"/>
              <a:cs typeface="Tahoma" panose="020B0604030504040204" pitchFamily="34" charset="0"/>
            </a:endParaRPr>
          </a:p>
          <a:p>
            <a:r>
              <a:rPr lang="en-US" altLang="en-US" dirty="0">
                <a:latin typeface="Century Gothic" panose="020B0502020202020204" pitchFamily="34" charset="0"/>
                <a:cs typeface="Tahoma" panose="020B0604030504040204" pitchFamily="34" charset="0"/>
              </a:rPr>
              <a:t>Report all earnings as defined by </a:t>
            </a:r>
            <a:r>
              <a:rPr lang="en-US" altLang="en-US" dirty="0">
                <a:solidFill>
                  <a:srgbClr val="C00000"/>
                </a:solidFill>
                <a:latin typeface="Century Gothic" panose="020B0502020202020204" pitchFamily="34" charset="0"/>
                <a:cs typeface="Tahoma" panose="020B0604030504040204" pitchFamily="34" charset="0"/>
              </a:rPr>
              <a:t>FC section 5206.</a:t>
            </a:r>
          </a:p>
          <a:p>
            <a:pPr marL="0" indent="0">
              <a:buNone/>
            </a:pPr>
            <a:endParaRPr lang="en-US" altLang="en-US" dirty="0">
              <a:solidFill>
                <a:srgbClr val="C00000"/>
              </a:solidFill>
              <a:latin typeface="Century Gothic" panose="020B0502020202020204" pitchFamily="34" charset="0"/>
              <a:cs typeface="Tahoma" panose="020B0604030504040204" pitchFamily="34" charset="0"/>
            </a:endParaRPr>
          </a:p>
          <a:p>
            <a:r>
              <a:rPr lang="en-US" altLang="en-US" dirty="0">
                <a:latin typeface="Century Gothic" panose="020B0502020202020204" pitchFamily="34" charset="0"/>
                <a:cs typeface="Tahoma" panose="020B0604030504040204" pitchFamily="34" charset="0"/>
              </a:rPr>
              <a:t>This means employers are required to report bonus/lump sum income</a:t>
            </a:r>
            <a:endParaRPr lang="en-US" dirty="0">
              <a:latin typeface="Century Gothic" panose="020B0502020202020204" pitchFamily="34" charset="0"/>
            </a:endParaRPr>
          </a:p>
        </p:txBody>
      </p:sp>
    </p:spTree>
    <p:extLst>
      <p:ext uri="{BB962C8B-B14F-4D97-AF65-F5344CB8AC3E}">
        <p14:creationId xmlns:p14="http://schemas.microsoft.com/office/powerpoint/2010/main" val="3794912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3F1806-467B-4365-87A2-ED2E5C612081}"/>
              </a:ext>
            </a:extLst>
          </p:cNvPr>
          <p:cNvSpPr>
            <a:spLocks noGrp="1"/>
          </p:cNvSpPr>
          <p:nvPr>
            <p:ph idx="1"/>
          </p:nvPr>
        </p:nvSpPr>
        <p:spPr>
          <a:xfrm>
            <a:off x="-176930" y="1673581"/>
            <a:ext cx="11871158" cy="3812507"/>
          </a:xfrm>
        </p:spPr>
        <p:txBody>
          <a:bodyPr lIns="457200" rIns="457200">
            <a:normAutofit fontScale="25000" lnSpcReduction="20000"/>
          </a:bodyPr>
          <a:lstStyle/>
          <a:p>
            <a:pPr marL="0" indent="0">
              <a:buNone/>
            </a:pPr>
            <a:r>
              <a:rPr lang="en-US" sz="14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Reporting Bonuses and Lump Sum:</a:t>
            </a:r>
          </a:p>
          <a:p>
            <a:pPr marL="0" indent="0">
              <a:buNone/>
            </a:pPr>
            <a:endParaRPr lang="en-US" sz="4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pPr>
            <a:r>
              <a:rPr lang="en-US" altLang="en-US" sz="8000" dirty="0">
                <a:latin typeface="Century Gothic" panose="020B0502020202020204" pitchFamily="34" charset="0"/>
                <a:cs typeface="Tahoma" panose="020B0604030504040204" pitchFamily="34" charset="0"/>
              </a:rPr>
              <a:t>Employers are encouraged to report any bonus or lump sum payment prior to payout by contacting California Child Support Services</a:t>
            </a:r>
            <a:r>
              <a:rPr lang="en-US" sz="8000" dirty="0">
                <a:latin typeface="Century Gothic" panose="020B0502020202020204" pitchFamily="34" charset="0"/>
                <a:ea typeface="Tahoma" panose="020B0604030504040204" pitchFamily="34" charset="0"/>
                <a:cs typeface="Tahoma" panose="020B0604030504040204" pitchFamily="34" charset="0"/>
              </a:rPr>
              <a:t>: fax, email, e-IWO, or USPS.</a:t>
            </a:r>
          </a:p>
          <a:p>
            <a:pPr marL="457200" lvl="1" indent="0">
              <a:buNone/>
            </a:pPr>
            <a:endParaRPr lang="en-US" sz="8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r>
              <a:rPr lang="en-US" sz="8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Report by Phone or Email</a:t>
            </a:r>
          </a:p>
          <a:p>
            <a:pPr marL="914400" lvl="2" indent="0">
              <a:buNone/>
            </a:pPr>
            <a:r>
              <a:rPr lang="en-US" sz="8000" dirty="0">
                <a:latin typeface="Century Gothic" panose="020B0502020202020204" pitchFamily="34" charset="0"/>
                <a:ea typeface="Tahoma" panose="020B0604030504040204" pitchFamily="34" charset="0"/>
                <a:cs typeface="Tahoma" panose="020B0604030504040204" pitchFamily="34" charset="0"/>
              </a:rPr>
              <a:t>Prior to payout by contacting California Child Support Services at </a:t>
            </a:r>
            <a:r>
              <a:rPr 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lumpsumresponseteam@dcss.ca.gov</a:t>
            </a:r>
            <a:r>
              <a:rPr 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sz="8000" dirty="0">
                <a:latin typeface="Century Gothic" panose="020B0502020202020204" pitchFamily="34" charset="0"/>
                <a:ea typeface="Tahoma" panose="020B0604030504040204" pitchFamily="34" charset="0"/>
                <a:cs typeface="Tahoma" panose="020B0604030504040204" pitchFamily="34" charset="0"/>
              </a:rPr>
              <a:t>or 916-464-6640.</a:t>
            </a:r>
          </a:p>
          <a:p>
            <a:pPr lvl="1"/>
            <a:endParaRPr lang="en-US" sz="800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8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Federal Office of Child Support Services (OCSS) website. </a:t>
            </a:r>
            <a:r>
              <a:rPr lang="en-US" alt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www.acf.hhs.gov/css/employers/child-support-portal/bonus-lump-sum-reporting</a:t>
            </a:r>
            <a:endParaRPr lang="en-US" alt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pPr>
            <a:endParaRPr lang="en-US" altLang="en-US" sz="8000"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lvl="1"/>
            <a:r>
              <a:rPr lang="en-US" altLang="en-US" sz="8000" dirty="0">
                <a:latin typeface="Century Gothic" panose="020B0502020202020204" pitchFamily="34" charset="0"/>
                <a:ea typeface="Tahoma" panose="020B0604030504040204" pitchFamily="34" charset="0"/>
                <a:cs typeface="Tahoma" panose="020B0604030504040204" pitchFamily="34" charset="0"/>
              </a:rPr>
              <a:t>The maximum withholding is 50% of the net disposable earning under</a:t>
            </a:r>
          </a:p>
          <a:p>
            <a:pPr marL="1371600" lvl="3" indent="0">
              <a:buNone/>
            </a:pPr>
            <a:r>
              <a:rPr lang="en-US" altLang="en-US" sz="8000" dirty="0">
                <a:solidFill>
                  <a:srgbClr val="FF0000"/>
                </a:solidFill>
                <a:latin typeface="Century Gothic" panose="020B0502020202020204" pitchFamily="34" charset="0"/>
                <a:ea typeface="Tahoma" panose="020B0604030504040204" pitchFamily="34" charset="0"/>
                <a:cs typeface="Tahoma" panose="020B0604030504040204" pitchFamily="34" charset="0"/>
              </a:rPr>
              <a:t>	</a:t>
            </a:r>
            <a:r>
              <a:rPr lang="en-US" altLang="en-US" sz="8000" dirty="0">
                <a:solidFill>
                  <a:srgbClr val="C00000"/>
                </a:solidFill>
                <a:latin typeface="Century Gothic" panose="020B0502020202020204" pitchFamily="34" charset="0"/>
                <a:ea typeface="Tahoma" panose="020B0604030504040204" pitchFamily="34" charset="0"/>
                <a:cs typeface="Tahoma" panose="020B0604030504040204" pitchFamily="34" charset="0"/>
              </a:rPr>
              <a:t>CA Code of Civil Procedure Section 706.052(a)</a:t>
            </a:r>
          </a:p>
          <a:p>
            <a:pPr marL="1371600" lvl="3" indent="0">
              <a:buNone/>
            </a:pPr>
            <a:endParaRPr lang="en-US" altLang="en-US" sz="8000" dirty="0">
              <a:solidFill>
                <a:srgbClr val="FF0000"/>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pPr>
            <a:endParaRPr lang="en-US" altLang="en-US" sz="8000"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8000"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8000"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8000" b="1"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6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sp>
        <p:nvSpPr>
          <p:cNvPr id="4" name="Rectangle 3">
            <a:extLst>
              <a:ext uri="{FF2B5EF4-FFF2-40B4-BE49-F238E27FC236}">
                <a16:creationId xmlns:a16="http://schemas.microsoft.com/office/drawing/2014/main" id="{EE9F9290-F425-476F-88E7-FA18A9B7E83C}"/>
              </a:ext>
            </a:extLst>
          </p:cNvPr>
          <p:cNvSpPr txBox="1">
            <a:spLocks noChangeArrowheads="1"/>
          </p:cNvSpPr>
          <p:nvPr/>
        </p:nvSpPr>
        <p:spPr>
          <a:xfrm>
            <a:off x="160421" y="5406189"/>
            <a:ext cx="11871158" cy="80210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8000" b="1" i="0" u="none" strike="noStrike" kern="1200" cap="none" spc="0" normalizeH="0" baseline="0" noProof="0" dirty="0">
              <a:ln>
                <a:noFill/>
              </a:ln>
              <a:solidFill>
                <a:srgbClr val="C00000"/>
              </a:solidFill>
              <a:effectLst/>
              <a:uLnTx/>
              <a:uFillTx/>
              <a:latin typeface="Tahoma" panose="020B0604030504040204" pitchFamily="34" charset="0"/>
              <a:ea typeface="+mn-ea"/>
              <a:cs typeface="Tahoma" panose="020B0604030504040204" pitchFamily="34" charset="0"/>
            </a:endParaRP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8000" b="1"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cs typeface="Tahoma" panose="020B0604030504040204" pitchFamily="34" charset="0"/>
              </a:rPr>
              <a:t>Note: </a:t>
            </a:r>
            <a:r>
              <a:rPr kumimoji="0" lang="en-US" altLang="en-US" sz="8000" b="0" i="0" u="none" strike="noStrike" kern="1200" cap="none" spc="0" normalizeH="0" baseline="0" noProof="0" dirty="0">
                <a:ln>
                  <a:noFill/>
                </a:ln>
                <a:solidFill>
                  <a:prstClr val="black"/>
                </a:solidFill>
                <a:effectLst/>
                <a:uLnTx/>
                <a:uFillTx/>
                <a:latin typeface="Century Gothic" panose="020B0502020202020204" pitchFamily="34" charset="0"/>
                <a:cs typeface="Tahoma" panose="020B0604030504040204" pitchFamily="34" charset="0"/>
              </a:rPr>
              <a:t>Payments to an independent contractor are subject to the maximum 50% net disposable earnings withholding limit. (</a:t>
            </a:r>
            <a:r>
              <a:rPr lang="en-US" altLang="en-US" sz="8000" dirty="0">
                <a:solidFill>
                  <a:srgbClr val="C00000"/>
                </a:solidFill>
                <a:latin typeface="Century Gothic" panose="020B0502020202020204" pitchFamily="34" charset="0"/>
                <a:cs typeface="Tahoma" panose="020B0604030504040204" pitchFamily="34" charset="0"/>
              </a:rPr>
              <a:t>FC§5206</a:t>
            </a:r>
            <a:r>
              <a:rPr lang="en-US" altLang="en-US" sz="8000" dirty="0">
                <a:latin typeface="Century Gothic" panose="020B0502020202020204" pitchFamily="34" charset="0"/>
                <a:cs typeface="Tahoma" panose="020B0604030504040204" pitchFamily="34" charset="0"/>
              </a:rPr>
              <a:t>)</a:t>
            </a:r>
            <a:endParaRPr kumimoji="0" lang="en-US" altLang="en-US" sz="8000" b="0" i="0" u="none" strike="noStrike" kern="1200" cap="none" spc="0" normalizeH="0" baseline="0" noProof="0" dirty="0">
              <a:ln>
                <a:noFill/>
              </a:ln>
              <a:solidFill>
                <a:prstClr val="black"/>
              </a:solidFill>
              <a:effectLst/>
              <a:uLnTx/>
              <a:uFillTx/>
              <a:latin typeface="Century Gothic" panose="020B050202020202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altLang="en-US" sz="1700" b="1" i="0" u="none" strike="noStrike" kern="1200" cap="none" spc="0" normalizeH="0" baseline="0" noProof="0" dirty="0">
              <a:ln>
                <a:noFill/>
              </a:ln>
              <a:solidFill>
                <a:srgbClr val="2D2D8A"/>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ts val="413"/>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en-US" sz="1800" b="1" i="0" u="none" strike="noStrike" kern="1200" cap="none" spc="0" normalizeH="0" baseline="0" noProof="0" dirty="0">
                <a:ln>
                  <a:noFill/>
                </a:ln>
                <a:solidFill>
                  <a:srgbClr val="2D2D8A"/>
                </a:solidFill>
                <a:effectLst/>
                <a:uLnTx/>
                <a:uFillTx/>
                <a:latin typeface="Bookman Old Style" panose="02050604050505020204" pitchFamily="18"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208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4819E-A1D4-4B48-B1E7-2DADCBBB70E7}"/>
              </a:ext>
            </a:extLst>
          </p:cNvPr>
          <p:cNvSpPr/>
          <p:nvPr/>
        </p:nvSpPr>
        <p:spPr>
          <a:xfrm>
            <a:off x="-99849" y="2503411"/>
            <a:ext cx="10175382" cy="3600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Services offered</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Locate</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Establish Paternity</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Establishment of an order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Enforce court orders: </a:t>
            </a:r>
          </a:p>
          <a:p>
            <a:pPr marL="457200" marR="0" lvl="1" indent="0" algn="ctr" defTabSz="914400" rtl="0" eaLnBrk="1" fontAlgn="auto" latinLnBrk="0" hangingPunct="1">
              <a:lnSpc>
                <a:spcPct val="100000"/>
              </a:lnSpc>
              <a:spcBef>
                <a:spcPts val="0"/>
              </a:spcBef>
              <a:spcAft>
                <a:spcPts val="0"/>
              </a:spcAft>
              <a:buClr>
                <a:srgbClr val="5B9BD5">
                  <a:lumMod val="50000"/>
                </a:srgbClr>
              </a:buClr>
              <a:buSzTx/>
              <a:buFontTx/>
              <a:buNone/>
              <a:tabLst/>
              <a:defRPr/>
            </a:pPr>
            <a:r>
              <a:rPr kumimoji="0" lang="en-US" altLang="en-US" sz="2500" b="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Child Support, Spousal Support, Health Insurance &amp; Uninsured Court Ordered Medical Reimbursed Costs </a:t>
            </a:r>
          </a:p>
          <a:p>
            <a:pPr marL="800100" marR="0" lvl="1" indent="-342900" algn="ctr" defTabSz="914400" rtl="0" eaLnBrk="1" fontAlgn="auto" latinLnBrk="0" hangingPunct="1">
              <a:lnSpc>
                <a:spcPct val="100000"/>
              </a:lnSpc>
              <a:spcBef>
                <a:spcPts val="0"/>
              </a:spcBef>
              <a:spcAft>
                <a:spcPts val="0"/>
              </a:spcAft>
              <a:buClr>
                <a:srgbClr val="5B9BD5">
                  <a:lumMod val="50000"/>
                </a:srgbClr>
              </a:buClr>
              <a:buSzTx/>
              <a:buFont typeface="Arial" panose="020B0604020202020204" pitchFamily="34" charset="0"/>
              <a:buChar char="•"/>
              <a:tabLst/>
              <a:defRPr/>
            </a:pPr>
            <a:r>
              <a:rPr kumimoji="0" lang="en-US" alt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Modification of child support court order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Enforce and collect on arrears only cases</a:t>
            </a:r>
          </a:p>
        </p:txBody>
      </p:sp>
      <p:sp>
        <p:nvSpPr>
          <p:cNvPr id="4" name="Rectangle 3">
            <a:extLst>
              <a:ext uri="{FF2B5EF4-FFF2-40B4-BE49-F238E27FC236}">
                <a16:creationId xmlns:a16="http://schemas.microsoft.com/office/drawing/2014/main" id="{BC777A20-B280-4DB1-89B3-9C87A74A4561}"/>
              </a:ext>
            </a:extLst>
          </p:cNvPr>
          <p:cNvSpPr/>
          <p:nvPr/>
        </p:nvSpPr>
        <p:spPr>
          <a:xfrm>
            <a:off x="68204" y="1553230"/>
            <a:ext cx="9839276" cy="6309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Local Child Support Agency (LCSA) Services:</a:t>
            </a:r>
          </a:p>
        </p:txBody>
      </p:sp>
    </p:spTree>
    <p:extLst>
      <p:ext uri="{BB962C8B-B14F-4D97-AF65-F5344CB8AC3E}">
        <p14:creationId xmlns:p14="http://schemas.microsoft.com/office/powerpoint/2010/main" val="451064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16C41-2ABF-4BDA-AC63-C96DD9647B77}"/>
              </a:ext>
            </a:extLst>
          </p:cNvPr>
          <p:cNvSpPr>
            <a:spLocks noGrp="1"/>
          </p:cNvSpPr>
          <p:nvPr>
            <p:ph idx="1"/>
          </p:nvPr>
        </p:nvSpPr>
        <p:spPr>
          <a:xfrm>
            <a:off x="109452" y="1627417"/>
            <a:ext cx="11550315" cy="4540668"/>
          </a:xfrm>
        </p:spPr>
        <p:txBody>
          <a:bodyPr>
            <a:normAutofit lnSpcReduction="10000"/>
          </a:bodyPr>
          <a:lstStyle/>
          <a:p>
            <a:pPr marL="0" indent="0">
              <a:buNone/>
              <a:defRPr/>
            </a:pPr>
            <a:r>
              <a:rPr lang="en-US" sz="35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Ways to Enroll:</a:t>
            </a:r>
          </a:p>
          <a:p>
            <a:pPr marL="0" indent="0" algn="ctr">
              <a:buNone/>
              <a:defRPr/>
            </a:pPr>
            <a:endParaRPr lang="en-US" sz="2700" b="1" u="sng" dirty="0">
              <a:solidFill>
                <a:schemeClr val="accent6"/>
              </a:solidFill>
              <a:latin typeface="Tahoma" panose="020B0604030504040204" pitchFamily="34" charset="0"/>
              <a:ea typeface="Tahoma" panose="020B0604030504040204" pitchFamily="34" charset="0"/>
              <a:cs typeface="Tahoma" panose="020B0604030504040204" pitchFamily="34" charset="0"/>
            </a:endParaRPr>
          </a:p>
          <a:p>
            <a:pPr marL="350838" indent="0" algn="ctr">
              <a:buClr>
                <a:schemeClr val="accent6"/>
              </a:buClr>
              <a:buNone/>
              <a:defRPr/>
            </a:pPr>
            <a:r>
              <a:rPr lang="en-US" sz="2200" dirty="0">
                <a:latin typeface="Century Gothic" panose="020B0502020202020204" pitchFamily="34" charset="0"/>
                <a:ea typeface="Tahoma" panose="020B0604030504040204" pitchFamily="34" charset="0"/>
                <a:cs typeface="Tahoma" panose="020B0604030504040204" pitchFamily="34" charset="0"/>
              </a:rPr>
              <a:t>Federal Office of Child Support Services:</a:t>
            </a:r>
          </a:p>
          <a:p>
            <a:pPr marL="350838" indent="0" algn="ctr">
              <a:buClr>
                <a:schemeClr val="accent6"/>
              </a:buClr>
              <a:buNone/>
              <a:defRPr/>
            </a:pPr>
            <a:r>
              <a:rPr lang="en-US" sz="2200" dirty="0">
                <a:latin typeface="Century Gothic" panose="020B0502020202020204" pitchFamily="34" charset="0"/>
                <a:ea typeface="Tahoma" panose="020B0604030504040204" pitchFamily="34" charset="0"/>
                <a:cs typeface="Tahoma" panose="020B0604030504040204" pitchFamily="34" charset="0"/>
              </a:rPr>
              <a:t> </a:t>
            </a:r>
            <a:r>
              <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http://www.acf.hhs.gov/programs/css/employers/e-IWO</a:t>
            </a:r>
            <a:endPar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350838" indent="0" algn="ctr">
              <a:buClr>
                <a:schemeClr val="accent6"/>
              </a:buClr>
              <a:buNone/>
              <a:defRPr/>
            </a:pPr>
            <a:endParaRPr lang="en-US" sz="2200" dirty="0">
              <a:latin typeface="Century Gothic" panose="020B0502020202020204" pitchFamily="34" charset="0"/>
              <a:ea typeface="Tahoma" panose="020B0604030504040204" pitchFamily="34" charset="0"/>
              <a:cs typeface="Tahoma" panose="020B0604030504040204" pitchFamily="34" charset="0"/>
            </a:endParaRPr>
          </a:p>
          <a:p>
            <a:pPr marL="400050" lvl="2" indent="0" algn="ctr">
              <a:spcAft>
                <a:spcPts val="600"/>
              </a:spcAft>
              <a:buNone/>
              <a:defRPr/>
            </a:pPr>
            <a:r>
              <a:rPr lang="en-US" sz="2200" dirty="0">
                <a:latin typeface="Century Gothic" panose="020B0502020202020204" pitchFamily="34" charset="0"/>
                <a:ea typeface="Tahoma" panose="020B0604030504040204" pitchFamily="34" charset="0"/>
                <a:cs typeface="Tahoma" panose="020B0604030504040204" pitchFamily="34" charset="0"/>
              </a:rPr>
              <a:t>Reporting Lump Sum Resources:</a:t>
            </a:r>
          </a:p>
          <a:p>
            <a:pPr marL="400050" lvl="2" indent="0" algn="ctr">
              <a:spcAft>
                <a:spcPts val="600"/>
              </a:spcAft>
              <a:buNone/>
              <a:defRPr/>
            </a:pPr>
            <a:r>
              <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https://www.acf.hhs.gov/css/outreach-material/report-lump-sum-payments-online#signup</a:t>
            </a:r>
            <a:endPar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00050" lvl="2" indent="0" algn="ctr">
              <a:spcAft>
                <a:spcPts val="600"/>
              </a:spcAft>
              <a:buNone/>
              <a:defRPr/>
            </a:pPr>
            <a:endParaRPr lang="en-US" sz="2200" dirty="0">
              <a:latin typeface="Century Gothic" panose="020B0502020202020204" pitchFamily="34" charset="0"/>
              <a:ea typeface="Tahoma" panose="020B0604030504040204" pitchFamily="34" charset="0"/>
              <a:cs typeface="Tahoma" panose="020B0604030504040204" pitchFamily="34" charset="0"/>
            </a:endParaRPr>
          </a:p>
          <a:p>
            <a:pPr marL="400050" lvl="2" indent="0" algn="ctr">
              <a:spcAft>
                <a:spcPts val="600"/>
              </a:spcAft>
              <a:buNone/>
              <a:defRPr/>
            </a:pPr>
            <a:r>
              <a:rPr lang="en-US" sz="2200" dirty="0">
                <a:latin typeface="Century Gothic" panose="020B0502020202020204" pitchFamily="34" charset="0"/>
                <a:ea typeface="Tahoma" panose="020B0604030504040204" pitchFamily="34" charset="0"/>
                <a:cs typeface="Tahoma" panose="020B0604030504040204" pitchFamily="34" charset="0"/>
              </a:rPr>
              <a:t>Child Support Portal:</a:t>
            </a:r>
          </a:p>
          <a:p>
            <a:pPr marL="400050" lvl="2" indent="0" algn="ctr">
              <a:spcAft>
                <a:spcPts val="600"/>
              </a:spcAft>
              <a:buNone/>
              <a:defRPr/>
            </a:pPr>
            <a:r>
              <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https://ocsp.acf.hhs.gov/csp/home/ocse</a:t>
            </a:r>
            <a:r>
              <a:rPr lang="en-US" sz="2200" dirty="0">
                <a:latin typeface="Century Gothic" panose="020B050202020202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288475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2B659-EB27-4BCC-A716-D488D5DC892C}"/>
              </a:ext>
            </a:extLst>
          </p:cNvPr>
          <p:cNvSpPr>
            <a:spLocks noGrp="1"/>
          </p:cNvSpPr>
          <p:nvPr>
            <p:ph idx="1"/>
          </p:nvPr>
        </p:nvSpPr>
        <p:spPr>
          <a:xfrm>
            <a:off x="204537" y="1672389"/>
            <a:ext cx="11877972" cy="4504574"/>
          </a:xfrm>
        </p:spPr>
        <p:txBody>
          <a:bodyPr>
            <a:normAutofit lnSpcReduction="10000"/>
          </a:bodyPr>
          <a:lstStyle/>
          <a:p>
            <a:pPr marL="0" indent="0">
              <a:buNone/>
              <a:defRPr/>
            </a:pPr>
            <a:r>
              <a:rPr lang="en-US" sz="3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Where would I find the State’s reporting requirements?</a:t>
            </a:r>
          </a:p>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endParaRPr lang="en-US" sz="3500" b="1" u="sng"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Employers may find more information about each state’s requirements on the </a:t>
            </a:r>
          </a:p>
          <a:p>
            <a:pPr marL="457200" lvl="1" indent="0">
              <a:buNone/>
              <a:defRPr/>
            </a:pPr>
            <a:endParaRPr lang="en-US" sz="1400" dirty="0">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defRPr/>
            </a:pPr>
            <a:r>
              <a:rPr lang="en-US" sz="2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State Lump Sum Requirements: </a:t>
            </a:r>
            <a:endParaRPr lang="en-US" sz="2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defRPr/>
            </a:pPr>
            <a:r>
              <a:rPr lang="en-US" sz="2800" dirty="0">
                <a:latin typeface="Century Gothic" panose="020B0502020202020204" pitchFamily="34" charset="0"/>
                <a:ea typeface="Tahoma" panose="020B0604030504040204" pitchFamily="34" charset="0"/>
                <a:cs typeface="Tahoma" panose="020B0604030504040204" pitchFamily="34" charset="0"/>
              </a:rPr>
              <a:t>Employers can quickly report upcoming lump sum payments to employees using the online bonus/lump sum application on the Child Support Portal</a:t>
            </a:r>
          </a:p>
          <a:p>
            <a:pPr marL="457200" lvl="1" indent="0" algn="ctr">
              <a:buNone/>
              <a:defRPr/>
            </a:pPr>
            <a:r>
              <a:rPr lang="en-US" sz="2000" dirty="0">
                <a:latin typeface="Century Gothic" panose="020B0502020202020204" pitchFamily="34" charset="0"/>
                <a:ea typeface="Tahoma" panose="020B0604030504040204" pitchFamily="34" charset="0"/>
                <a:cs typeface="Tahoma" panose="020B0604030504040204" pitchFamily="34" charset="0"/>
                <a:hlinkClick r:id="rId2"/>
              </a:rPr>
              <a:t>https://www.acf.hhs.gov/css/contact-information/state-lump-sum-contacts-and-program-requirements</a:t>
            </a:r>
            <a:r>
              <a:rPr lang="en-US" sz="2000" dirty="0">
                <a:latin typeface="Century Gothic" panose="020B0502020202020204" pitchFamily="34" charset="0"/>
                <a:ea typeface="Tahoma" panose="020B0604030504040204" pitchFamily="34" charset="0"/>
                <a:cs typeface="Tahoma" panose="020B0604030504040204" pitchFamily="34" charset="0"/>
              </a:rPr>
              <a:t> </a:t>
            </a:r>
          </a:p>
          <a:p>
            <a:endParaRPr lang="en-US" dirty="0"/>
          </a:p>
        </p:txBody>
      </p:sp>
    </p:spTree>
    <p:extLst>
      <p:ext uri="{BB962C8B-B14F-4D97-AF65-F5344CB8AC3E}">
        <p14:creationId xmlns:p14="http://schemas.microsoft.com/office/powerpoint/2010/main" val="1699499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B29C4D-0E16-4925-9024-D01AD2F34409}"/>
              </a:ext>
            </a:extLst>
          </p:cNvPr>
          <p:cNvSpPr>
            <a:spLocks noGrp="1"/>
          </p:cNvSpPr>
          <p:nvPr>
            <p:ph idx="1"/>
          </p:nvPr>
        </p:nvSpPr>
        <p:spPr>
          <a:xfrm>
            <a:off x="266699" y="1616242"/>
            <a:ext cx="11764879" cy="4360195"/>
          </a:xfrm>
        </p:spPr>
        <p:txBody>
          <a:bodyPr>
            <a:normAutofit/>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Office of Child Support Enforcement: </a:t>
            </a:r>
          </a:p>
          <a:p>
            <a:pPr marL="0" indent="0">
              <a:buNone/>
              <a:defRPr/>
            </a:pPr>
            <a:r>
              <a:rPr lang="en-US" dirty="0">
                <a:latin typeface="Century Gothic" panose="020B0502020202020204" pitchFamily="34" charset="0"/>
                <a:ea typeface="Tahoma" panose="020B0604030504040204" pitchFamily="34" charset="0"/>
                <a:cs typeface="Tahoma" panose="020B0604030504040204" pitchFamily="34" charset="0"/>
              </a:rPr>
              <a:t>Website:</a:t>
            </a:r>
          </a:p>
          <a:p>
            <a:pPr marL="0" indent="0">
              <a:buNone/>
              <a:defRPr/>
            </a:pP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https://www.acf.hhs.gov/css/resource/bonus-lump-sum-answers-to-employers-questions</a:t>
            </a:r>
            <a:endPar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pic>
        <p:nvPicPr>
          <p:cNvPr id="5" name="Picture 4">
            <a:extLst>
              <a:ext uri="{FF2B5EF4-FFF2-40B4-BE49-F238E27FC236}">
                <a16:creationId xmlns:a16="http://schemas.microsoft.com/office/drawing/2014/main" id="{10B9A742-2837-C917-5146-848DECCC17CC}"/>
              </a:ext>
            </a:extLst>
          </p:cNvPr>
          <p:cNvPicPr>
            <a:picLocks noChangeAspect="1"/>
          </p:cNvPicPr>
          <p:nvPr/>
        </p:nvPicPr>
        <p:blipFill>
          <a:blip r:embed="rId3"/>
          <a:stretch>
            <a:fillRect/>
          </a:stretch>
        </p:blipFill>
        <p:spPr>
          <a:xfrm>
            <a:off x="1963175" y="3429000"/>
            <a:ext cx="9152330" cy="2826657"/>
          </a:xfrm>
          <a:prstGeom prst="rect">
            <a:avLst/>
          </a:prstGeom>
        </p:spPr>
      </p:pic>
    </p:spTree>
    <p:extLst>
      <p:ext uri="{BB962C8B-B14F-4D97-AF65-F5344CB8AC3E}">
        <p14:creationId xmlns:p14="http://schemas.microsoft.com/office/powerpoint/2010/main" val="1537334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Say Thank You In Japanese In Different Ways Blog | eduaspirant.com">
            <a:extLst>
              <a:ext uri="{FF2B5EF4-FFF2-40B4-BE49-F238E27FC236}">
                <a16:creationId xmlns:a16="http://schemas.microsoft.com/office/drawing/2014/main" id="{96E497A7-2AE8-EFED-E67F-5CD83FBC9B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2043" y="1945703"/>
            <a:ext cx="6125706" cy="408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9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EDE2F4-E9A4-4A11-BE25-C3B99D539B57}"/>
              </a:ext>
            </a:extLst>
          </p:cNvPr>
          <p:cNvSpPr>
            <a:spLocks noGrp="1"/>
          </p:cNvSpPr>
          <p:nvPr>
            <p:ph idx="1"/>
          </p:nvPr>
        </p:nvSpPr>
        <p:spPr>
          <a:xfrm>
            <a:off x="224629" y="1643770"/>
            <a:ext cx="11004884" cy="4444416"/>
          </a:xfrm>
        </p:spPr>
        <p:txBody>
          <a:bodyPr>
            <a:normAutofit/>
          </a:bodyPr>
          <a:lstStyle/>
          <a:p>
            <a:pPr marL="0" indent="0">
              <a:spcBef>
                <a:spcPct val="0"/>
              </a:spcBef>
              <a:spcAft>
                <a:spcPts val="1200"/>
              </a:spcAft>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National Medical Support Notice</a:t>
            </a:r>
          </a:p>
          <a:p>
            <a:pPr marL="0" indent="0">
              <a:spcBef>
                <a:spcPct val="0"/>
              </a:spcBef>
              <a:spcAft>
                <a:spcPts val="1200"/>
              </a:spcAft>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(N.M.S.N.):</a:t>
            </a:r>
          </a:p>
        </p:txBody>
      </p:sp>
      <p:pic>
        <p:nvPicPr>
          <p:cNvPr id="4" name="Picture 3">
            <a:extLst>
              <a:ext uri="{FF2B5EF4-FFF2-40B4-BE49-F238E27FC236}">
                <a16:creationId xmlns:a16="http://schemas.microsoft.com/office/drawing/2014/main" id="{1642FF51-F801-422B-BCA5-90E149D361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1" r="837" b="8827"/>
          <a:stretch/>
        </p:blipFill>
        <p:spPr>
          <a:xfrm>
            <a:off x="3040124" y="2599178"/>
            <a:ext cx="6707502" cy="3168352"/>
          </a:xfrm>
          <a:prstGeom prst="rect">
            <a:avLst/>
          </a:prstGeom>
          <a:solidFill>
            <a:schemeClr val="accent6">
              <a:lumMod val="40000"/>
              <a:lumOff val="60000"/>
            </a:schemeClr>
          </a:solidFill>
          <a:ln w="28575">
            <a:solidFill>
              <a:schemeClr val="accent1">
                <a:lumMod val="75000"/>
              </a:schemeClr>
            </a:solidFill>
          </a:ln>
          <a:effectLst>
            <a:softEdge rad="112500"/>
          </a:effectLst>
        </p:spPr>
      </p:pic>
    </p:spTree>
    <p:extLst>
      <p:ext uri="{BB962C8B-B14F-4D97-AF65-F5344CB8AC3E}">
        <p14:creationId xmlns:p14="http://schemas.microsoft.com/office/powerpoint/2010/main" val="1992418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50793-8DD9-4043-92FD-C4159BD934A6}"/>
              </a:ext>
            </a:extLst>
          </p:cNvPr>
          <p:cNvSpPr>
            <a:spLocks noGrp="1"/>
          </p:cNvSpPr>
          <p:nvPr>
            <p:ph idx="1"/>
          </p:nvPr>
        </p:nvSpPr>
        <p:spPr>
          <a:xfrm>
            <a:off x="128855" y="1685724"/>
            <a:ext cx="11016916" cy="4336131"/>
          </a:xfrm>
        </p:spPr>
        <p:txBody>
          <a:bodyPr>
            <a:normAutofit fontScale="55000" lnSpcReduction="20000"/>
          </a:bodyPr>
          <a:lstStyle/>
          <a:p>
            <a:pPr marL="0" indent="0">
              <a:buNone/>
              <a:defRPr/>
            </a:pPr>
            <a:r>
              <a:rPr lang="en-US" sz="6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What is Medical Support?</a:t>
            </a:r>
          </a:p>
          <a:p>
            <a:pPr marL="0" indent="0">
              <a:buNone/>
              <a:defRPr/>
            </a:pPr>
            <a:endParaRPr lang="en-US" sz="27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3800" dirty="0">
                <a:latin typeface="Century Gothic" panose="020B0502020202020204" pitchFamily="34" charset="0"/>
                <a:ea typeface="Tahoma" panose="020B0604030504040204" pitchFamily="34" charset="0"/>
                <a:cs typeface="Tahoma" panose="020B0604030504040204" pitchFamily="34" charset="0"/>
              </a:rPr>
              <a:t>Form of child support that requires one or both parents to provide health care coverage under a parent's policy or cash medical support.</a:t>
            </a:r>
          </a:p>
          <a:p>
            <a:pPr marL="457200" lvl="1" indent="0">
              <a:buNone/>
              <a:defRPr/>
            </a:pPr>
            <a:endParaRPr lang="en-US" sz="3800" dirty="0">
              <a:latin typeface="Century Gothic" panose="020B0502020202020204" pitchFamily="34" charset="0"/>
              <a:ea typeface="Tahoma" panose="020B0604030504040204" pitchFamily="34" charset="0"/>
              <a:cs typeface="Tahoma" panose="020B0604030504040204" pitchFamily="34" charset="0"/>
            </a:endParaRPr>
          </a:p>
          <a:p>
            <a:pPr lvl="2">
              <a:defRPr/>
            </a:pPr>
            <a:r>
              <a:rPr lang="en-US" sz="3800" dirty="0">
                <a:latin typeface="Century Gothic" panose="020B0502020202020204" pitchFamily="34" charset="0"/>
                <a:ea typeface="Tahoma" panose="020B0604030504040204" pitchFamily="34" charset="0"/>
                <a:cs typeface="Tahoma" panose="020B0604030504040204" pitchFamily="34" charset="0"/>
              </a:rPr>
              <a:t>Provide health insurance if available through an employer.</a:t>
            </a:r>
          </a:p>
          <a:p>
            <a:pPr marL="914400" lvl="2" indent="0">
              <a:buNone/>
              <a:defRPr/>
            </a:pPr>
            <a:endParaRPr lang="en-US" sz="3800" dirty="0">
              <a:latin typeface="Century Gothic" panose="020B0502020202020204" pitchFamily="34" charset="0"/>
              <a:ea typeface="Tahoma" panose="020B0604030504040204" pitchFamily="34" charset="0"/>
              <a:cs typeface="Tahoma" panose="020B0604030504040204" pitchFamily="34" charset="0"/>
            </a:endParaRPr>
          </a:p>
          <a:p>
            <a:pPr lvl="2">
              <a:defRPr/>
            </a:pPr>
            <a:r>
              <a:rPr lang="en-US" sz="3800" dirty="0">
                <a:latin typeface="Century Gothic" panose="020B0502020202020204" pitchFamily="34" charset="0"/>
                <a:ea typeface="Tahoma" panose="020B0604030504040204" pitchFamily="34" charset="0"/>
                <a:cs typeface="Tahoma" panose="020B0604030504040204" pitchFamily="34" charset="0"/>
              </a:rPr>
              <a:t>Pay premiums for private health care coverage or reimburse a parent for all or a portion of the costs of health insurance </a:t>
            </a:r>
          </a:p>
          <a:p>
            <a:pPr marL="914400" lvl="2" indent="0">
              <a:buNone/>
              <a:defRPr/>
            </a:pPr>
            <a:endParaRPr lang="en-US" sz="3800" b="1" dirty="0">
              <a:latin typeface="Century Gothic" panose="020B0502020202020204" pitchFamily="34" charset="0"/>
              <a:ea typeface="Tahoma" panose="020B0604030504040204" pitchFamily="34" charset="0"/>
              <a:cs typeface="Tahoma" panose="020B0604030504040204" pitchFamily="34" charset="0"/>
            </a:endParaRPr>
          </a:p>
          <a:p>
            <a:pPr lvl="2">
              <a:spcBef>
                <a:spcPct val="0"/>
              </a:spcBef>
              <a:spcAft>
                <a:spcPts val="600"/>
              </a:spcAft>
              <a:defRPr/>
            </a:pPr>
            <a:r>
              <a:rPr lang="en-US" sz="3800" dirty="0">
                <a:latin typeface="Century Gothic" panose="020B0502020202020204" pitchFamily="34" charset="0"/>
                <a:ea typeface="Tahoma" panose="020B0604030504040204" pitchFamily="34" charset="0"/>
                <a:cs typeface="Tahoma" panose="020B0604030504040204" pitchFamily="34" charset="0"/>
              </a:rPr>
              <a:t>Court ordered dependent health insurance coverage.</a:t>
            </a:r>
          </a:p>
          <a:p>
            <a:pPr marL="914400" lvl="2" indent="0">
              <a:spcBef>
                <a:spcPct val="0"/>
              </a:spcBef>
              <a:spcAft>
                <a:spcPts val="600"/>
              </a:spcAft>
              <a:buNone/>
              <a:defRPr/>
            </a:pPr>
            <a:endParaRPr lang="en-US" sz="3800" dirty="0">
              <a:latin typeface="Century Gothic" panose="020B0502020202020204" pitchFamily="34" charset="0"/>
              <a:ea typeface="Tahoma" panose="020B0604030504040204" pitchFamily="34" charset="0"/>
              <a:cs typeface="Tahoma" panose="020B0604030504040204" pitchFamily="34" charset="0"/>
            </a:endParaRPr>
          </a:p>
          <a:p>
            <a:pPr lvl="2">
              <a:spcBef>
                <a:spcPct val="0"/>
              </a:spcBef>
              <a:spcAft>
                <a:spcPts val="600"/>
              </a:spcAft>
              <a:defRPr/>
            </a:pPr>
            <a:r>
              <a:rPr lang="en-US" sz="3800" dirty="0">
                <a:latin typeface="Century Gothic" panose="020B0502020202020204" pitchFamily="34" charset="0"/>
                <a:ea typeface="Tahoma" panose="020B0604030504040204" pitchFamily="34" charset="0"/>
                <a:cs typeface="Tahoma" panose="020B0604030504040204" pitchFamily="34" charset="0"/>
              </a:rPr>
              <a:t>Pay additional amounts to cover a portion of ongoing medical bills or as reimbursement for uninsured medical costs.</a:t>
            </a:r>
          </a:p>
          <a:p>
            <a:endParaRPr lang="en-US" dirty="0"/>
          </a:p>
        </p:txBody>
      </p:sp>
      <p:pic>
        <p:nvPicPr>
          <p:cNvPr id="4" name="Picture 6" descr="MP900427703[1]">
            <a:extLst>
              <a:ext uri="{FF2B5EF4-FFF2-40B4-BE49-F238E27FC236}">
                <a16:creationId xmlns:a16="http://schemas.microsoft.com/office/drawing/2014/main" id="{7096F442-53F7-4B02-A07C-D39FFAC41433}"/>
              </a:ext>
            </a:extLst>
          </p:cNvPr>
          <p:cNvPicPr>
            <a:picLocks noChangeAspect="1" noChangeArrowheads="1"/>
          </p:cNvPicPr>
          <p:nvPr/>
        </p:nvPicPr>
        <p:blipFill>
          <a:blip r:embed="rId2"/>
          <a:srcRect/>
          <a:stretch>
            <a:fillRect/>
          </a:stretch>
        </p:blipFill>
        <p:spPr bwMode="auto">
          <a:xfrm>
            <a:off x="10853407" y="5185710"/>
            <a:ext cx="1209738" cy="1672290"/>
          </a:xfrm>
          <a:prstGeom prst="rect">
            <a:avLst/>
          </a:prstGeom>
          <a:ln>
            <a:noFill/>
          </a:ln>
          <a:effectLst>
            <a:softEdge rad="112500"/>
          </a:effectLst>
        </p:spPr>
      </p:pic>
    </p:spTree>
    <p:extLst>
      <p:ext uri="{BB962C8B-B14F-4D97-AF65-F5344CB8AC3E}">
        <p14:creationId xmlns:p14="http://schemas.microsoft.com/office/powerpoint/2010/main" val="3449365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508A0-58D2-429C-998A-18D5700B05D1}"/>
              </a:ext>
            </a:extLst>
          </p:cNvPr>
          <p:cNvSpPr>
            <a:spLocks noGrp="1"/>
          </p:cNvSpPr>
          <p:nvPr>
            <p:ph idx="1"/>
          </p:nvPr>
        </p:nvSpPr>
        <p:spPr>
          <a:xfrm>
            <a:off x="128336" y="1675310"/>
            <a:ext cx="11935327" cy="4324100"/>
          </a:xfrm>
        </p:spPr>
        <p:txBody>
          <a:bodyPr>
            <a:normAutofit fontScale="92500" lnSpcReduction="10000"/>
          </a:bodyPr>
          <a:lstStyle/>
          <a:p>
            <a:pPr marL="0" indent="0">
              <a:buNone/>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What Constitutes as Health Insurance?</a:t>
            </a:r>
          </a:p>
          <a:p>
            <a:pPr marL="0" lvl="2" indent="0">
              <a:buNone/>
            </a:pPr>
            <a:endParaRPr lang="en-US" altLang="en-US" sz="1800"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Medical </a:t>
            </a:r>
          </a:p>
          <a:p>
            <a:pPr lvl="8"/>
            <a:endParaRPr lang="en-US" altLang="en-US" sz="1300" u="sng"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Dental</a:t>
            </a:r>
          </a:p>
          <a:p>
            <a:pPr marL="3657600" lvl="8" indent="0">
              <a:buNone/>
            </a:pPr>
            <a:endParaRPr lang="en-US" altLang="en-US" sz="1300"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Vision</a:t>
            </a:r>
          </a:p>
          <a:p>
            <a:pPr lvl="8"/>
            <a:endParaRPr lang="en-US" altLang="en-US" sz="1300"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Mental Health</a:t>
            </a:r>
          </a:p>
          <a:p>
            <a:pPr lvl="8"/>
            <a:endParaRPr lang="en-US" altLang="en-US" sz="1300"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Prescription Drugs</a:t>
            </a:r>
          </a:p>
          <a:p>
            <a:pPr marL="3657600" lvl="8" indent="0">
              <a:buNone/>
            </a:pPr>
            <a:endParaRPr lang="en-US" altLang="en-US" sz="1300" dirty="0">
              <a:latin typeface="Century Gothic" panose="020B0502020202020204" pitchFamily="34" charset="0"/>
              <a:cs typeface="Tahoma" panose="020B0604030504040204" pitchFamily="34" charset="0"/>
            </a:endParaRPr>
          </a:p>
          <a:p>
            <a:pPr marL="457200" lvl="1" indent="0">
              <a:buNone/>
            </a:pPr>
            <a:r>
              <a:rPr lang="en-US" altLang="en-US" sz="2800" dirty="0">
                <a:solidFill>
                  <a:srgbClr val="C00000"/>
                </a:solidFill>
                <a:latin typeface="Century Gothic" panose="020B0502020202020204" pitchFamily="34" charset="0"/>
                <a:cs typeface="Tahoma" panose="020B0604030504040204" pitchFamily="34" charset="0"/>
              </a:rPr>
              <a:t>     </a:t>
            </a:r>
            <a:r>
              <a:rPr lang="en-US" altLang="en-US" sz="2800" dirty="0">
                <a:solidFill>
                  <a:schemeClr val="accent6">
                    <a:lumMod val="75000"/>
                  </a:schemeClr>
                </a:solidFill>
                <a:latin typeface="Century Gothic" panose="020B0502020202020204" pitchFamily="34" charset="0"/>
                <a:cs typeface="Tahoma" panose="020B0604030504040204" pitchFamily="34" charset="0"/>
              </a:rPr>
              <a:t>Can be a combined or separate policies or plans.</a:t>
            </a:r>
          </a:p>
          <a:p>
            <a:endParaRPr lang="en-US" dirty="0"/>
          </a:p>
        </p:txBody>
      </p:sp>
      <p:pic>
        <p:nvPicPr>
          <p:cNvPr id="4" name="Picture 3">
            <a:extLst>
              <a:ext uri="{FF2B5EF4-FFF2-40B4-BE49-F238E27FC236}">
                <a16:creationId xmlns:a16="http://schemas.microsoft.com/office/drawing/2014/main" id="{F5F33746-B48D-466A-A3FB-4D8D73CFE5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2648" y="5787624"/>
            <a:ext cx="2479352" cy="991741"/>
          </a:xfrm>
          <a:prstGeom prst="rect">
            <a:avLst/>
          </a:prstGeom>
          <a:ln>
            <a:noFill/>
          </a:ln>
          <a:effectLst>
            <a:softEdge rad="112500"/>
          </a:effectLst>
        </p:spPr>
      </p:pic>
    </p:spTree>
    <p:extLst>
      <p:ext uri="{BB962C8B-B14F-4D97-AF65-F5344CB8AC3E}">
        <p14:creationId xmlns:p14="http://schemas.microsoft.com/office/powerpoint/2010/main" val="3092424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C0ED27-4FC4-43BF-90FE-13B9EB641762}"/>
              </a:ext>
            </a:extLst>
          </p:cNvPr>
          <p:cNvSpPr>
            <a:spLocks noGrp="1"/>
          </p:cNvSpPr>
          <p:nvPr>
            <p:ph idx="1"/>
          </p:nvPr>
        </p:nvSpPr>
        <p:spPr>
          <a:xfrm>
            <a:off x="120316" y="1686173"/>
            <a:ext cx="11490158" cy="4384258"/>
          </a:xfrm>
        </p:spPr>
        <p:txBody>
          <a:bodyPr>
            <a:normAutofit/>
          </a:bodyPr>
          <a:lstStyle/>
          <a:p>
            <a:pPr marL="0" indent="0">
              <a:buFontTx/>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Legal Obligations:</a:t>
            </a:r>
          </a:p>
          <a:p>
            <a:pPr marL="0" indent="0" algn="ctr">
              <a:buFontTx/>
              <a:buNone/>
              <a:defRPr/>
            </a:pPr>
            <a:endParaRPr lang="en-US" sz="20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State laws require that health care coverage be provided under a medical support order even if the child:</a:t>
            </a:r>
          </a:p>
          <a:p>
            <a:pPr marL="457200" lvl="1" indent="0">
              <a:buNone/>
              <a:defRPr/>
            </a:pPr>
            <a:endParaRPr lang="en-US" sz="1100" dirty="0">
              <a:latin typeface="Century Gothic" panose="020B0502020202020204" pitchFamily="34" charset="0"/>
              <a:ea typeface="Tahoma" panose="020B0604030504040204" pitchFamily="34" charset="0"/>
              <a:cs typeface="Tahoma" panose="020B0604030504040204" pitchFamily="34" charset="0"/>
            </a:endParaRPr>
          </a:p>
          <a:p>
            <a:pPr lvl="5" indent="-342900">
              <a:defRPr/>
            </a:pPr>
            <a:r>
              <a:rPr lang="en-US" sz="2400" dirty="0">
                <a:latin typeface="Century Gothic" panose="020B0502020202020204" pitchFamily="34" charset="0"/>
                <a:ea typeface="Tahoma" panose="020B0604030504040204" pitchFamily="34" charset="0"/>
                <a:cs typeface="Tahoma" panose="020B0604030504040204" pitchFamily="34" charset="0"/>
              </a:rPr>
              <a:t>Born to unmarried parents.</a:t>
            </a:r>
          </a:p>
          <a:p>
            <a:pPr lvl="5" indent="-342900">
              <a:defRPr/>
            </a:pPr>
            <a:endParaRPr lang="en-US" sz="1100" dirty="0">
              <a:latin typeface="Century Gothic" panose="020B0502020202020204" pitchFamily="34" charset="0"/>
              <a:ea typeface="Tahoma" panose="020B0604030504040204" pitchFamily="34" charset="0"/>
              <a:cs typeface="Tahoma" panose="020B0604030504040204" pitchFamily="34" charset="0"/>
            </a:endParaRPr>
          </a:p>
          <a:p>
            <a:pPr lvl="5" indent="-342900">
              <a:defRPr/>
            </a:pPr>
            <a:r>
              <a:rPr lang="en-US" sz="2400" dirty="0">
                <a:latin typeface="Century Gothic" panose="020B0502020202020204" pitchFamily="34" charset="0"/>
                <a:ea typeface="Tahoma" panose="020B0604030504040204" pitchFamily="34" charset="0"/>
                <a:cs typeface="Tahoma" panose="020B0604030504040204" pitchFamily="34" charset="0"/>
              </a:rPr>
              <a:t>Is not claimed as a dependent for tax purposes.</a:t>
            </a:r>
          </a:p>
          <a:p>
            <a:pPr lvl="5" indent="-342900">
              <a:defRPr/>
            </a:pPr>
            <a:endParaRPr lang="en-US" sz="1100" dirty="0">
              <a:latin typeface="Century Gothic" panose="020B0502020202020204" pitchFamily="34" charset="0"/>
              <a:ea typeface="Tahoma" panose="020B0604030504040204" pitchFamily="34" charset="0"/>
              <a:cs typeface="Tahoma" panose="020B0604030504040204" pitchFamily="34" charset="0"/>
            </a:endParaRPr>
          </a:p>
          <a:p>
            <a:pPr lvl="5" indent="-342900">
              <a:defRPr/>
            </a:pPr>
            <a:r>
              <a:rPr lang="en-US" sz="2400" dirty="0">
                <a:latin typeface="Century Gothic" panose="020B0502020202020204" pitchFamily="34" charset="0"/>
                <a:ea typeface="Tahoma" panose="020B0604030504040204" pitchFamily="34" charset="0"/>
                <a:cs typeface="Tahoma" panose="020B0604030504040204" pitchFamily="34" charset="0"/>
              </a:rPr>
              <a:t>Does not reside with the parent or in the insurer's service area.</a:t>
            </a:r>
          </a:p>
          <a:p>
            <a:pPr marL="2343150" lvl="5" indent="-171450">
              <a:buFont typeface="Arial" panose="020B0604020202020204" pitchFamily="34" charset="0"/>
              <a:buChar char="–"/>
              <a:defRPr/>
            </a:pPr>
            <a:endParaRPr lang="en-US" sz="2400"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4734471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FB25E-D8B7-428F-B4F8-A18489C4C89B}"/>
              </a:ext>
            </a:extLst>
          </p:cNvPr>
          <p:cNvSpPr>
            <a:spLocks noGrp="1"/>
          </p:cNvSpPr>
          <p:nvPr>
            <p:ph idx="1"/>
          </p:nvPr>
        </p:nvSpPr>
        <p:spPr>
          <a:xfrm>
            <a:off x="216567" y="1708484"/>
            <a:ext cx="11514221" cy="4468479"/>
          </a:xfrm>
        </p:spPr>
        <p:txBody>
          <a:bodyPr>
            <a:normAutofit fontScale="92500" lnSpcReduction="10000"/>
          </a:bodyPr>
          <a:lstStyle/>
          <a:p>
            <a:pPr marL="0" indent="0">
              <a:buNone/>
              <a:defRPr/>
            </a:pPr>
            <a:r>
              <a:rPr lang="en-US" sz="41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Enrollment: </a:t>
            </a:r>
          </a:p>
          <a:p>
            <a:pPr marL="0" indent="0" algn="ctr">
              <a:buNone/>
              <a:defRPr/>
            </a:pPr>
            <a:endParaRPr lang="en-US" sz="22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33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Group Health Insurance Plan(s) is required:</a:t>
            </a:r>
            <a:endParaRPr lang="en-US" sz="33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If your company maintains or contributes to plans providing dependent or family health care coverage</a:t>
            </a:r>
          </a:p>
          <a:p>
            <a:pPr lvl="1">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If your employee is among a class of employees that is eligible for family health coverage after the waiting/probationary period has been satisfied</a:t>
            </a:r>
          </a:p>
          <a:p>
            <a:pPr marL="457200" lvl="1" indent="0">
              <a:buNone/>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If coverage is available at a reasonable cost</a:t>
            </a:r>
          </a:p>
          <a:p>
            <a:endParaRPr lang="en-US" dirty="0"/>
          </a:p>
        </p:txBody>
      </p:sp>
    </p:spTree>
    <p:extLst>
      <p:ext uri="{BB962C8B-B14F-4D97-AF65-F5344CB8AC3E}">
        <p14:creationId xmlns:p14="http://schemas.microsoft.com/office/powerpoint/2010/main" val="38944891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E015E2-03AE-490C-A957-BFA074FF587F}"/>
              </a:ext>
            </a:extLst>
          </p:cNvPr>
          <p:cNvSpPr>
            <a:spLocks noGrp="1"/>
          </p:cNvSpPr>
          <p:nvPr>
            <p:ph idx="1"/>
          </p:nvPr>
        </p:nvSpPr>
        <p:spPr>
          <a:xfrm>
            <a:off x="108284" y="1612231"/>
            <a:ext cx="12083716" cy="1402573"/>
          </a:xfrm>
        </p:spPr>
        <p:txBody>
          <a:bodyPr>
            <a:normAutofit/>
          </a:bodyPr>
          <a:lstStyle/>
          <a:p>
            <a:pPr marL="400050" lvl="1"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Legislation Update </a:t>
            </a:r>
          </a:p>
          <a:p>
            <a:pPr marL="800100" lvl="2"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California Laws: Reasonable Cost and Accessibility </a:t>
            </a:r>
          </a:p>
          <a:p>
            <a:pPr marL="800100" lvl="2" indent="0" algn="ctr">
              <a:buNone/>
              <a:defRPr/>
            </a:pPr>
            <a:endParaRPr lang="en-US" sz="27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23A796F-DC16-4829-A9C9-CA3DEFBFC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4026" y="5850607"/>
            <a:ext cx="1343190" cy="1007393"/>
          </a:xfrm>
          <a:prstGeom prst="rect">
            <a:avLst/>
          </a:prstGeom>
          <a:ln>
            <a:noFill/>
          </a:ln>
          <a:effectLst>
            <a:softEdge rad="112500"/>
          </a:effectLst>
        </p:spPr>
      </p:pic>
      <p:sp>
        <p:nvSpPr>
          <p:cNvPr id="2" name="TextBox 1">
            <a:extLst>
              <a:ext uri="{FF2B5EF4-FFF2-40B4-BE49-F238E27FC236}">
                <a16:creationId xmlns:a16="http://schemas.microsoft.com/office/drawing/2014/main" id="{14EE6C15-C1DC-78D9-C102-8169EB010565}"/>
              </a:ext>
            </a:extLst>
          </p:cNvPr>
          <p:cNvSpPr txBox="1"/>
          <p:nvPr/>
        </p:nvSpPr>
        <p:spPr>
          <a:xfrm>
            <a:off x="6096000" y="3124940"/>
            <a:ext cx="5583149" cy="2308324"/>
          </a:xfrm>
          <a:prstGeom prst="rect">
            <a:avLst/>
          </a:prstGeom>
          <a:noFill/>
        </p:spPr>
        <p:txBody>
          <a:bodyPr wrap="square" numCol="1" rtlCol="0">
            <a:spAutoFit/>
          </a:bodyPr>
          <a:lstStyle/>
          <a:p>
            <a:pPr marL="742950" lvl="1" indent="-285750">
              <a:buFont typeface="Arial" panose="020B0604020202020204" pitchFamily="34" charset="0"/>
              <a:buChar char="•"/>
              <a:defRPr/>
            </a:pPr>
            <a:r>
              <a:rPr lang="en-US" sz="2400" dirty="0">
                <a:latin typeface="Century Gothic" panose="020B0502020202020204" pitchFamily="34" charset="0"/>
                <a:ea typeface="Tahoma" panose="020B0604030504040204" pitchFamily="34" charset="0"/>
                <a:cs typeface="Tahoma" panose="020B0604030504040204" pitchFamily="34" charset="0"/>
              </a:rPr>
              <a:t>Health insurance is presumed to be accessible if:</a:t>
            </a:r>
          </a:p>
          <a:p>
            <a:pPr marL="1200150" lvl="2" indent="-285750">
              <a:buFont typeface="Arial" panose="020B0604020202020204" pitchFamily="34" charset="0"/>
              <a:buChar char="•"/>
              <a:defRPr/>
            </a:pPr>
            <a:r>
              <a:rPr lang="en-US" sz="2400" dirty="0">
                <a:latin typeface="Century Gothic" panose="020B0502020202020204" pitchFamily="34" charset="0"/>
                <a:ea typeface="Tahoma" panose="020B0604030504040204" pitchFamily="34" charset="0"/>
                <a:cs typeface="Tahoma" panose="020B0604030504040204" pitchFamily="34" charset="0"/>
              </a:rPr>
              <a:t>Services can be provided within 50 miles of the supported dependent(s) residence</a:t>
            </a:r>
            <a:r>
              <a:rPr lang="en-US" dirty="0">
                <a:latin typeface="Century Gothic" panose="020B0502020202020204" pitchFamily="34" charset="0"/>
                <a:ea typeface="Tahoma" panose="020B0604030504040204" pitchFamily="34" charset="0"/>
                <a:cs typeface="Tahoma" panose="020B0604030504040204" pitchFamily="34" charset="0"/>
              </a:rPr>
              <a:t>.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FC§4063(s)(1)</a:t>
            </a:r>
            <a:r>
              <a:rPr lang="en-US" dirty="0">
                <a:latin typeface="Century Gothic" panose="020B0502020202020204" pitchFamily="34" charset="0"/>
                <a:ea typeface="Tahoma" panose="020B0604030504040204" pitchFamily="34" charset="0"/>
                <a:cs typeface="Tahoma" panose="020B0604030504040204" pitchFamily="34" charset="0"/>
              </a:rPr>
              <a:t>)</a:t>
            </a:r>
          </a:p>
        </p:txBody>
      </p:sp>
      <p:sp>
        <p:nvSpPr>
          <p:cNvPr id="5" name="TextBox 4">
            <a:extLst>
              <a:ext uri="{FF2B5EF4-FFF2-40B4-BE49-F238E27FC236}">
                <a16:creationId xmlns:a16="http://schemas.microsoft.com/office/drawing/2014/main" id="{86696EB6-C895-0DEC-4614-D65F32EA41AD}"/>
              </a:ext>
            </a:extLst>
          </p:cNvPr>
          <p:cNvSpPr txBox="1"/>
          <p:nvPr/>
        </p:nvSpPr>
        <p:spPr>
          <a:xfrm>
            <a:off x="0" y="3124940"/>
            <a:ext cx="6383045" cy="2677656"/>
          </a:xfrm>
          <a:prstGeom prst="rect">
            <a:avLst/>
          </a:prstGeom>
          <a:noFill/>
        </p:spPr>
        <p:txBody>
          <a:bodyPr wrap="square" rtlCol="0">
            <a:spAutoFit/>
          </a:bodyPr>
          <a:lstStyle/>
          <a:p>
            <a:pPr marL="742950" lvl="1" indent="-285750">
              <a:buFont typeface="Arial" panose="020B0604020202020204" pitchFamily="34" charset="0"/>
              <a:buChar char="•"/>
              <a:defRPr/>
            </a:pPr>
            <a:r>
              <a:rPr lang="en-US" sz="2400" dirty="0">
                <a:latin typeface="Century Gothic" panose="020B0502020202020204" pitchFamily="34" charset="0"/>
                <a:ea typeface="Tahoma" panose="020B0604030504040204" pitchFamily="34" charset="0"/>
                <a:cs typeface="Tahoma" panose="020B0604030504040204" pitchFamily="34" charset="0"/>
              </a:rPr>
              <a:t>Cost is presumed reasonable in California if the difference between self-only and family coverage </a:t>
            </a:r>
            <a:r>
              <a:rPr lang="en-US" sz="2400"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does not exceed 5% </a:t>
            </a:r>
            <a:r>
              <a:rPr lang="en-US" sz="2400" dirty="0">
                <a:latin typeface="Century Gothic" panose="020B0502020202020204" pitchFamily="34" charset="0"/>
                <a:ea typeface="Tahoma" panose="020B0604030504040204" pitchFamily="34" charset="0"/>
                <a:cs typeface="Tahoma" panose="020B0604030504040204" pitchFamily="34" charset="0"/>
              </a:rPr>
              <a:t>of the employee’s gross income. (</a:t>
            </a:r>
            <a:r>
              <a:rPr lang="en-US" sz="2400" dirty="0">
                <a:solidFill>
                  <a:srgbClr val="C00000"/>
                </a:solidFill>
                <a:latin typeface="Century Gothic" panose="020B0502020202020204" pitchFamily="34" charset="0"/>
                <a:ea typeface="Tahoma" panose="020B0604030504040204" pitchFamily="34" charset="0"/>
                <a:cs typeface="Tahoma" panose="020B0604030504040204" pitchFamily="34" charset="0"/>
              </a:rPr>
              <a:t>FC§3751(b)</a:t>
            </a:r>
            <a:r>
              <a:rPr lang="en-US" sz="2400" dirty="0">
                <a:latin typeface="Century Gothic" panose="020B0502020202020204" pitchFamily="34" charset="0"/>
                <a:ea typeface="Tahoma" panose="020B0604030504040204" pitchFamily="34" charset="0"/>
                <a:cs typeface="Tahoma" panose="020B0604030504040204" pitchFamily="34" charset="0"/>
              </a:rPr>
              <a:t>)</a:t>
            </a:r>
          </a:p>
          <a:p>
            <a:pPr marL="1200150" lvl="2" indent="-285750">
              <a:buFont typeface="Arial" panose="020B0604020202020204" pitchFamily="34" charset="0"/>
              <a:buChar char="•"/>
              <a:defRPr/>
            </a:pPr>
            <a:r>
              <a:rPr lang="en-US" sz="2400" dirty="0">
                <a:latin typeface="Century Gothic" panose="020B0502020202020204" pitchFamily="34" charset="0"/>
                <a:ea typeface="Tahoma" panose="020B0604030504040204" pitchFamily="34" charset="0"/>
                <a:cs typeface="Tahoma" panose="020B0604030504040204" pitchFamily="34" charset="0"/>
              </a:rPr>
              <a:t>Reasonable cost will be determined by the LCSA </a:t>
            </a:r>
          </a:p>
        </p:txBody>
      </p:sp>
    </p:spTree>
    <p:extLst>
      <p:ext uri="{BB962C8B-B14F-4D97-AF65-F5344CB8AC3E}">
        <p14:creationId xmlns:p14="http://schemas.microsoft.com/office/powerpoint/2010/main" val="4153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DF4E71-73AE-4BEC-B650-37711DDE384D}"/>
              </a:ext>
            </a:extLst>
          </p:cNvPr>
          <p:cNvSpPr>
            <a:spLocks noGrp="1"/>
          </p:cNvSpPr>
          <p:nvPr>
            <p:ph idx="1"/>
          </p:nvPr>
        </p:nvSpPr>
        <p:spPr>
          <a:xfrm>
            <a:off x="652749" y="2628693"/>
            <a:ext cx="8616919" cy="3759250"/>
          </a:xfrm>
        </p:spPr>
        <p:txBody>
          <a:bodyPr>
            <a:normAutofit/>
          </a:bodyPr>
          <a:lstStyle/>
          <a:p>
            <a:pPr marL="0" indent="0" algn="ctr">
              <a:buNone/>
              <a:defRPr/>
            </a:pPr>
            <a:r>
              <a:rPr lang="en-US" altLang="en-US" sz="24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Services Not Offered</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Divorce</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Custody</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Visitation</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Restraining Orders</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Establish spousal support orders</a:t>
            </a:r>
            <a:endParaRPr lang="en-US" altLang="en-US" sz="3200" dirty="0">
              <a:latin typeface="Century Gothic" panose="020B050202020202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BC777A20-B280-4DB1-89B3-9C87A74A4561}"/>
              </a:ext>
            </a:extLst>
          </p:cNvPr>
          <p:cNvSpPr/>
          <p:nvPr/>
        </p:nvSpPr>
        <p:spPr>
          <a:xfrm>
            <a:off x="68204" y="1553230"/>
            <a:ext cx="9786010" cy="6309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Local Child Support Agency (LCSA) Services:</a:t>
            </a:r>
          </a:p>
        </p:txBody>
      </p:sp>
    </p:spTree>
    <p:extLst>
      <p:ext uri="{BB962C8B-B14F-4D97-AF65-F5344CB8AC3E}">
        <p14:creationId xmlns:p14="http://schemas.microsoft.com/office/powerpoint/2010/main" val="16270536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FFEA5A-790D-4D48-ADFE-3DD331C4B2DE}"/>
              </a:ext>
            </a:extLst>
          </p:cNvPr>
          <p:cNvSpPr>
            <a:spLocks noGrp="1"/>
          </p:cNvSpPr>
          <p:nvPr>
            <p:ph sz="half" idx="1"/>
          </p:nvPr>
        </p:nvSpPr>
        <p:spPr>
          <a:xfrm>
            <a:off x="159025" y="1656522"/>
            <a:ext cx="11767932" cy="4599899"/>
          </a:xfrm>
        </p:spPr>
        <p:txBody>
          <a:bodyPr>
            <a:normAutofit fontScale="85000" lnSpcReduction="20000"/>
          </a:bodyPr>
          <a:lstStyle/>
          <a:p>
            <a:pPr marL="0" indent="0">
              <a:buNone/>
            </a:pPr>
            <a:r>
              <a:rPr lang="en-US" sz="41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Reasonable Cost:</a:t>
            </a:r>
          </a:p>
          <a:p>
            <a:pPr marL="0" indent="0">
              <a:buNone/>
            </a:pPr>
            <a:endParaRPr lang="en-US" sz="1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defRPr/>
            </a:pPr>
            <a:r>
              <a:rPr lang="en-US" sz="2600" dirty="0">
                <a:latin typeface="Century Gothic" panose="020B0502020202020204" pitchFamily="34" charset="0"/>
                <a:ea typeface="Tahoma" panose="020B0604030504040204" pitchFamily="34" charset="0"/>
                <a:cs typeface="Tahoma" panose="020B0604030504040204" pitchFamily="34" charset="0"/>
              </a:rPr>
              <a:t>The burden of proof is on the employee to dispute reasonable cost. </a:t>
            </a:r>
          </a:p>
          <a:p>
            <a:pPr>
              <a:defRPr/>
            </a:pPr>
            <a:r>
              <a:rPr lang="en-US" sz="2600" dirty="0">
                <a:latin typeface="Century Gothic" panose="020B0502020202020204" pitchFamily="34" charset="0"/>
                <a:ea typeface="Tahoma" panose="020B0604030504040204" pitchFamily="34" charset="0"/>
                <a:cs typeface="Tahoma" panose="020B0604030504040204" pitchFamily="34" charset="0"/>
              </a:rPr>
              <a:t>The LCSA will use the following equation to calculate reasonable cost</a:t>
            </a:r>
            <a:endParaRPr lang="en-US" sz="2600" dirty="0">
              <a:solidFill>
                <a:schemeClr val="accent6"/>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endParaRPr lang="en-US" sz="1200" dirty="0">
              <a:solidFill>
                <a:schemeClr val="accent6"/>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1900" b="1" dirty="0">
                <a:solidFill>
                  <a:srgbClr val="C00000"/>
                </a:solidFill>
                <a:latin typeface="Century Gothic" panose="020B0502020202020204" pitchFamily="34" charset="0"/>
                <a:ea typeface="Tahoma" panose="020B0604030504040204" pitchFamily="34" charset="0"/>
                <a:cs typeface="Tahoma" panose="020B0604030504040204" pitchFamily="34" charset="0"/>
              </a:rPr>
              <a:t>(Cost of Family Coverage) – (Self-Only) = (5% or less of NP’s gross income)</a:t>
            </a:r>
          </a:p>
          <a:p>
            <a:pPr marL="457200" lvl="1" indent="0">
              <a:buNone/>
              <a:defRPr/>
            </a:pPr>
            <a:endParaRPr lang="en-US" sz="1200" b="1"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sz="19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For example</a:t>
            </a:r>
            <a:r>
              <a:rPr lang="en-US" sz="1900" dirty="0">
                <a:latin typeface="Century Gothic" panose="020B0502020202020204" pitchFamily="34" charset="0"/>
                <a:ea typeface="Tahoma" panose="020B0604030504040204" pitchFamily="34" charset="0"/>
                <a:cs typeface="Tahoma" panose="020B0604030504040204" pitchFamily="34" charset="0"/>
              </a:rPr>
              <a:t>: Family coverage is $500.00 per month and self-only coverage is $300.00 per month; the difference of              $200.00 cannot exceed 5% of the NP’s gross income.</a:t>
            </a:r>
          </a:p>
          <a:p>
            <a:pPr marL="0" indent="0" algn="ctr">
              <a:buNone/>
              <a:defRPr/>
            </a:pPr>
            <a:r>
              <a:rPr lang="en-US" sz="18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NOTE:</a:t>
            </a:r>
          </a:p>
          <a:p>
            <a:pPr marL="0" indent="0" algn="ctr">
              <a:buNone/>
              <a:defRPr/>
            </a:pPr>
            <a:r>
              <a:rPr lang="en-US" sz="2600" dirty="0">
                <a:latin typeface="Century Gothic" panose="020B0502020202020204" pitchFamily="34" charset="0"/>
                <a:ea typeface="Tahoma" panose="020B0604030504040204" pitchFamily="34" charset="0"/>
                <a:cs typeface="Tahoma" panose="020B0604030504040204" pitchFamily="34" charset="0"/>
              </a:rPr>
              <a:t>The employer must still comply with the NMSN regardless of whether an objection has been made or not until a determination has been made </a:t>
            </a:r>
          </a:p>
          <a:p>
            <a:pPr marL="0" indent="0" algn="ctr">
              <a:buNone/>
              <a:defRPr/>
            </a:pPr>
            <a:r>
              <a:rPr lang="en-US" sz="2600" dirty="0">
                <a:latin typeface="Century Gothic" panose="020B0502020202020204" pitchFamily="34" charset="0"/>
                <a:ea typeface="Tahoma" panose="020B0604030504040204" pitchFamily="34" charset="0"/>
                <a:cs typeface="Tahoma" panose="020B0604030504040204" pitchFamily="34" charset="0"/>
              </a:rPr>
              <a:t>States determine what is a reasonable cost for medical insurance, and employers can find that information on the </a:t>
            </a:r>
            <a:r>
              <a:rPr lang="en-US" sz="26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Medical Support Requirements matrix</a:t>
            </a:r>
            <a:r>
              <a:rPr lang="en-US" sz="26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a:t>
            </a:r>
          </a:p>
          <a:p>
            <a:pPr marL="1714500" lvl="4" indent="0">
              <a:buNone/>
              <a:defRPr/>
            </a:pPr>
            <a:endParaRPr lang="en-US" sz="1800"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1714500" lvl="4" indent="0">
              <a:buNone/>
              <a:defRPr/>
            </a:pPr>
            <a:r>
              <a:rPr lang="en-US" sz="1800" dirty="0">
                <a:solidFill>
                  <a:srgbClr val="C00000"/>
                </a:solidFill>
                <a:latin typeface="Century Gothic" panose="020B0502020202020204" pitchFamily="34" charset="0"/>
                <a:ea typeface="Tahoma" panose="020B0604030504040204" pitchFamily="34" charset="0"/>
                <a:cs typeface="Tahoma" panose="020B0604030504040204" pitchFamily="34" charset="0"/>
              </a:rPr>
              <a:t>California Family Code (FC) Sections 3750-3753. </a:t>
            </a:r>
            <a:r>
              <a:rPr lang="en-US" sz="1800" dirty="0">
                <a:latin typeface="Century Gothic" panose="020B0502020202020204" pitchFamily="34" charset="0"/>
                <a:ea typeface="Tahoma" panose="020B0604030504040204" pitchFamily="34" charset="0"/>
                <a:cs typeface="Tahoma" panose="020B0604030504040204" pitchFamily="34" charset="0"/>
              </a:rPr>
              <a:t>	</a:t>
            </a:r>
            <a:r>
              <a:rPr lang="en-US" sz="1800" dirty="0">
                <a:solidFill>
                  <a:srgbClr val="C00000"/>
                </a:solidFill>
                <a:latin typeface="Century Gothic" panose="020B0502020202020204" pitchFamily="34" charset="0"/>
                <a:ea typeface="Tahoma" panose="020B0604030504040204" pitchFamily="34" charset="0"/>
                <a:cs typeface="Tahoma" panose="020B0604030504040204" pitchFamily="34" charset="0"/>
              </a:rPr>
              <a:t>Pursuant to FC Section 3751(a)(2)</a:t>
            </a:r>
            <a:endParaRPr lang="en-US" sz="18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sz="29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4234695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3C3A0-F090-4BC3-AAA9-2092D29FD9F1}"/>
              </a:ext>
            </a:extLst>
          </p:cNvPr>
          <p:cNvSpPr>
            <a:spLocks noGrp="1"/>
          </p:cNvSpPr>
          <p:nvPr>
            <p:ph sz="half" idx="1"/>
          </p:nvPr>
        </p:nvSpPr>
        <p:spPr>
          <a:xfrm>
            <a:off x="251791" y="1630017"/>
            <a:ext cx="5768009" cy="4546946"/>
          </a:xfrm>
        </p:spPr>
        <p:txBody>
          <a:bodyPr>
            <a:normAutofit fontScale="25000" lnSpcReduction="20000"/>
          </a:bodyPr>
          <a:lstStyle/>
          <a:p>
            <a:pPr marL="0" indent="0">
              <a:buNone/>
            </a:pPr>
            <a:r>
              <a:rPr lang="en-US" altLang="en-US" sz="14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Responsibilities:</a:t>
            </a:r>
          </a:p>
          <a:p>
            <a:pPr marL="0" indent="0">
              <a:buNone/>
            </a:pPr>
            <a:endParaRPr lang="en-US" altLang="en-US" sz="11200" b="1" u="sng"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spcAft>
                <a:spcPts val="600"/>
              </a:spcAft>
              <a:buNone/>
            </a:pPr>
            <a:r>
              <a:rPr lang="en-US" sz="96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Employer shall:</a:t>
            </a:r>
          </a:p>
          <a:p>
            <a:pPr>
              <a:spcAft>
                <a:spcPts val="600"/>
              </a:spcAft>
            </a:pPr>
            <a:r>
              <a:rPr lang="en-US" altLang="en-US" sz="8000" dirty="0">
                <a:latin typeface="Century Gothic" panose="020B0502020202020204" pitchFamily="34" charset="0"/>
                <a:ea typeface="Tahoma" panose="020B0604030504040204" pitchFamily="34" charset="0"/>
                <a:cs typeface="Tahoma" panose="020B0604030504040204" pitchFamily="34" charset="0"/>
              </a:rPr>
              <a:t>Allow the employee to enroll their dependent(s) without regard to open enrollment restrictions.</a:t>
            </a:r>
          </a:p>
          <a:p>
            <a:pPr marL="0" indent="0">
              <a:spcAft>
                <a:spcPts val="600"/>
              </a:spcAft>
              <a:buNone/>
            </a:pPr>
            <a:endParaRPr lang="en-US" altLang="en-US" sz="2400" dirty="0">
              <a:latin typeface="Century Gothic" panose="020B0502020202020204" pitchFamily="34" charset="0"/>
              <a:ea typeface="Tahoma" panose="020B0604030504040204" pitchFamily="34" charset="0"/>
              <a:cs typeface="Tahoma" panose="020B0604030504040204" pitchFamily="34" charset="0"/>
            </a:endParaRPr>
          </a:p>
          <a:p>
            <a:r>
              <a:rPr lang="en-US" altLang="en-US" sz="8000" dirty="0">
                <a:latin typeface="Century Gothic" panose="020B0502020202020204" pitchFamily="34" charset="0"/>
                <a:ea typeface="Tahoma" panose="020B0604030504040204" pitchFamily="34" charset="0"/>
                <a:cs typeface="Tahoma" panose="020B0604030504040204" pitchFamily="34" charset="0"/>
              </a:rPr>
              <a:t>Deduct cost of H/I coverage in addition to the child support amount </a:t>
            </a:r>
          </a:p>
          <a:p>
            <a:pPr marL="457200" lvl="1" indent="0">
              <a:spcAft>
                <a:spcPts val="600"/>
              </a:spcAft>
              <a:buNone/>
            </a:pPr>
            <a:endParaRPr lang="en-US" b="1" u="sng" dirty="0">
              <a:latin typeface="Century Gothic" panose="020B0502020202020204" pitchFamily="34" charset="0"/>
              <a:ea typeface="Tahoma" panose="020B0604030504040204" pitchFamily="34" charset="0"/>
              <a:cs typeface="Tahoma" panose="020B0604030504040204" pitchFamily="34" charset="0"/>
            </a:endParaRPr>
          </a:p>
          <a:p>
            <a:r>
              <a:rPr lang="en-US" altLang="en-US" sz="8000" dirty="0">
                <a:latin typeface="Century Gothic" panose="020B0502020202020204" pitchFamily="34" charset="0"/>
                <a:ea typeface="Tahoma" panose="020B0604030504040204" pitchFamily="34" charset="0"/>
                <a:cs typeface="Tahoma" panose="020B0604030504040204" pitchFamily="34" charset="0"/>
              </a:rPr>
              <a:t>Provide coverage to the employees’ children even if the employee declines his/her own personal health coverage. </a:t>
            </a:r>
          </a:p>
          <a:p>
            <a:endParaRPr lang="en-US" dirty="0"/>
          </a:p>
        </p:txBody>
      </p:sp>
      <p:sp>
        <p:nvSpPr>
          <p:cNvPr id="4" name="Content Placeholder 3">
            <a:extLst>
              <a:ext uri="{FF2B5EF4-FFF2-40B4-BE49-F238E27FC236}">
                <a16:creationId xmlns:a16="http://schemas.microsoft.com/office/drawing/2014/main" id="{C12A82F4-40E7-4570-9233-5D66C654E0D0}"/>
              </a:ext>
            </a:extLst>
          </p:cNvPr>
          <p:cNvSpPr>
            <a:spLocks noGrp="1"/>
          </p:cNvSpPr>
          <p:nvPr>
            <p:ph sz="half" idx="2"/>
          </p:nvPr>
        </p:nvSpPr>
        <p:spPr>
          <a:xfrm>
            <a:off x="6096000" y="2575040"/>
            <a:ext cx="5420137" cy="4454180"/>
          </a:xfrm>
        </p:spPr>
        <p:txBody>
          <a:bodyPr>
            <a:normAutofit fontScale="25000" lnSpcReduction="20000"/>
          </a:bodyPr>
          <a:lstStyle/>
          <a:p>
            <a:endParaRPr lang="en-US" altLang="en-US" sz="8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8000" dirty="0">
                <a:latin typeface="Century Gothic" panose="020B0502020202020204" pitchFamily="34" charset="0"/>
                <a:ea typeface="Tahoma" panose="020B0604030504040204" pitchFamily="34" charset="0"/>
                <a:cs typeface="Tahoma" panose="020B0604030504040204" pitchFamily="34" charset="0"/>
              </a:rPr>
              <a:t>Provide the LCSA within </a:t>
            </a:r>
            <a:r>
              <a:rPr lang="en-US" alt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30 days</a:t>
            </a:r>
            <a:r>
              <a:rPr lang="en-US" altLang="en-US" sz="8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Employee’s SSN and home address</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Name of insurance company, policy number and names of person covered</a:t>
            </a:r>
          </a:p>
          <a:p>
            <a:pPr marL="914400" lvl="2" indent="0">
              <a:buNone/>
            </a:pPr>
            <a:endParaRPr lang="en-US" altLang="en-US" sz="4400" dirty="0">
              <a:latin typeface="Century Gothic" panose="020B0502020202020204" pitchFamily="34" charset="0"/>
              <a:ea typeface="Tahoma" panose="020B0604030504040204" pitchFamily="34" charset="0"/>
              <a:cs typeface="Tahoma" panose="020B0604030504040204" pitchFamily="34" charset="0"/>
            </a:endParaRPr>
          </a:p>
          <a:p>
            <a:r>
              <a:rPr lang="en-US" altLang="en-US" sz="8000" dirty="0">
                <a:latin typeface="Century Gothic" panose="020B0502020202020204" pitchFamily="34" charset="0"/>
                <a:ea typeface="Tahoma" panose="020B0604030504040204" pitchFamily="34" charset="0"/>
                <a:cs typeface="Tahoma" panose="020B0604030504040204" pitchFamily="34" charset="0"/>
              </a:rPr>
              <a:t>Notify LCSA when there is a lapse in coverage</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Date coverage ended</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Reason for lapse</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When coverage is expected to resume </a:t>
            </a:r>
          </a:p>
          <a:p>
            <a:endParaRPr lang="en-US" altLang="en-US" sz="8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105606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FB478-88C5-4F4D-8DAA-38D7C941455A}"/>
              </a:ext>
            </a:extLst>
          </p:cNvPr>
          <p:cNvSpPr>
            <a:spLocks noGrp="1"/>
          </p:cNvSpPr>
          <p:nvPr>
            <p:ph idx="1"/>
          </p:nvPr>
        </p:nvSpPr>
        <p:spPr>
          <a:xfrm>
            <a:off x="281048" y="1638864"/>
            <a:ext cx="11137232" cy="4528637"/>
          </a:xfrm>
        </p:spPr>
        <p:txBody>
          <a:bodyPr>
            <a:normAutofit lnSpcReduction="10000"/>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Responsibilities:</a:t>
            </a:r>
          </a:p>
          <a:p>
            <a:pPr marL="457200" lvl="1" indent="0">
              <a:buNone/>
              <a:defRPr/>
            </a:pPr>
            <a:endParaRPr lang="en-US" sz="2000" b="1" u="sng"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20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Should Refrain from:</a:t>
            </a:r>
          </a:p>
          <a:p>
            <a:pPr lvl="2">
              <a:defRPr/>
            </a:pPr>
            <a:r>
              <a:rPr lang="en-US" dirty="0">
                <a:latin typeface="Century Gothic" panose="020B0502020202020204" pitchFamily="34" charset="0"/>
                <a:ea typeface="Tahoma" panose="020B0604030504040204" pitchFamily="34" charset="0"/>
                <a:cs typeface="Tahoma" panose="020B0604030504040204" pitchFamily="34" charset="0"/>
              </a:rPr>
              <a:t>Deny enrollment because the child:</a:t>
            </a:r>
          </a:p>
          <a:p>
            <a:pPr marL="1657350" lvl="3" indent="-342900">
              <a:defRPr/>
            </a:pPr>
            <a:r>
              <a:rPr lang="en-US" sz="2000" dirty="0">
                <a:latin typeface="Century Gothic" panose="020B0502020202020204" pitchFamily="34" charset="0"/>
                <a:ea typeface="Tahoma" panose="020B0604030504040204" pitchFamily="34" charset="0"/>
                <a:cs typeface="Tahoma" panose="020B0604030504040204" pitchFamily="34" charset="0"/>
              </a:rPr>
              <a:t>Was Not claimed as a dependent on the employee's tax return</a:t>
            </a:r>
          </a:p>
          <a:p>
            <a:pPr marL="1657350" lvl="3" indent="-342900">
              <a:defRPr/>
            </a:pPr>
            <a:r>
              <a:rPr lang="en-US" sz="2000" dirty="0">
                <a:latin typeface="Century Gothic" panose="020B0502020202020204" pitchFamily="34" charset="0"/>
                <a:ea typeface="Tahoma" panose="020B0604030504040204" pitchFamily="34" charset="0"/>
                <a:cs typeface="Tahoma" panose="020B0604030504040204" pitchFamily="34" charset="0"/>
              </a:rPr>
              <a:t>Does not reside with the employee</a:t>
            </a:r>
          </a:p>
          <a:p>
            <a:pPr marL="1657350" lvl="3" indent="-342900">
              <a:defRPr/>
            </a:pPr>
            <a:r>
              <a:rPr lang="en-US" sz="2000" dirty="0">
                <a:latin typeface="Century Gothic" panose="020B0502020202020204" pitchFamily="34" charset="0"/>
                <a:ea typeface="Tahoma" panose="020B0604030504040204" pitchFamily="34" charset="0"/>
                <a:cs typeface="Tahoma" panose="020B0604030504040204" pitchFamily="34" charset="0"/>
              </a:rPr>
              <a:t>Does not live within the service area</a:t>
            </a:r>
          </a:p>
          <a:p>
            <a:pPr marL="1657350" lvl="3" indent="-342900">
              <a:defRPr/>
            </a:pPr>
            <a:r>
              <a:rPr lang="en-US" sz="2000" dirty="0">
                <a:latin typeface="Century Gothic" panose="020B0502020202020204" pitchFamily="34" charset="0"/>
                <a:ea typeface="Tahoma" panose="020B0604030504040204" pitchFamily="34" charset="0"/>
                <a:cs typeface="Tahoma" panose="020B0604030504040204" pitchFamily="34" charset="0"/>
              </a:rPr>
              <a:t> born out of wedlock</a:t>
            </a:r>
          </a:p>
          <a:p>
            <a:pPr lvl="2">
              <a:defRPr/>
            </a:pPr>
            <a:r>
              <a:rPr lang="en-US" dirty="0">
                <a:latin typeface="Century Gothic" panose="020B0502020202020204" pitchFamily="34" charset="0"/>
                <a:ea typeface="Tahoma" panose="020B0604030504040204" pitchFamily="34" charset="0"/>
                <a:cs typeface="Tahoma" panose="020B0604030504040204" pitchFamily="34" charset="0"/>
              </a:rPr>
              <a:t>Refuse to hire</a:t>
            </a:r>
          </a:p>
          <a:p>
            <a:pPr lvl="2">
              <a:defRPr/>
            </a:pPr>
            <a:r>
              <a:rPr lang="en-US" dirty="0">
                <a:latin typeface="Century Gothic" panose="020B0502020202020204" pitchFamily="34" charset="0"/>
                <a:ea typeface="Tahoma" panose="020B0604030504040204" pitchFamily="34" charset="0"/>
                <a:cs typeface="Tahoma" panose="020B0604030504040204" pitchFamily="34" charset="0"/>
              </a:rPr>
              <a:t>Discriminate</a:t>
            </a:r>
          </a:p>
          <a:p>
            <a:pPr lvl="2">
              <a:defRPr/>
            </a:pPr>
            <a:r>
              <a:rPr lang="en-US" dirty="0">
                <a:latin typeface="Century Gothic" panose="020B0502020202020204" pitchFamily="34" charset="0"/>
                <a:ea typeface="Tahoma" panose="020B0604030504040204" pitchFamily="34" charset="0"/>
                <a:cs typeface="Tahoma" panose="020B0604030504040204" pitchFamily="34" charset="0"/>
              </a:rPr>
              <a:t>Terminate coverage for a child unless:</a:t>
            </a:r>
          </a:p>
          <a:p>
            <a:pPr lvl="3">
              <a:defRPr/>
            </a:pPr>
            <a:r>
              <a:rPr lang="en-US" sz="2000" dirty="0">
                <a:latin typeface="Century Gothic" panose="020B0502020202020204" pitchFamily="34" charset="0"/>
                <a:ea typeface="Tahoma" panose="020B0604030504040204" pitchFamily="34" charset="0"/>
                <a:cs typeface="Tahoma" panose="020B0604030504040204" pitchFamily="34" charset="0"/>
              </a:rPr>
              <a:t>H/I coverage has been eliminated for all employees</a:t>
            </a:r>
          </a:p>
          <a:p>
            <a:pPr lvl="3">
              <a:defRPr/>
            </a:pPr>
            <a:r>
              <a:rPr lang="en-US" sz="2000" dirty="0">
                <a:latin typeface="Century Gothic" panose="020B0502020202020204" pitchFamily="34" charset="0"/>
                <a:ea typeface="Tahoma" panose="020B0604030504040204" pitchFamily="34" charset="0"/>
                <a:cs typeface="Tahoma" panose="020B0604030504040204" pitchFamily="34" charset="0"/>
              </a:rPr>
              <a:t>Receive evidence that the order has terminated (from the LCSA/courts)</a:t>
            </a:r>
          </a:p>
          <a:p>
            <a:endParaRPr lang="en-US" dirty="0"/>
          </a:p>
        </p:txBody>
      </p:sp>
    </p:spTree>
    <p:extLst>
      <p:ext uri="{BB962C8B-B14F-4D97-AF65-F5344CB8AC3E}">
        <p14:creationId xmlns:p14="http://schemas.microsoft.com/office/powerpoint/2010/main" val="3977111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8FDB2-BA1C-43F0-A65E-302F71E66659}"/>
              </a:ext>
            </a:extLst>
          </p:cNvPr>
          <p:cNvSpPr>
            <a:spLocks noGrp="1"/>
          </p:cNvSpPr>
          <p:nvPr>
            <p:ph idx="1"/>
          </p:nvPr>
        </p:nvSpPr>
        <p:spPr>
          <a:xfrm>
            <a:off x="210027" y="1627417"/>
            <a:ext cx="10992853" cy="4540668"/>
          </a:xfrm>
        </p:spPr>
        <p:txBody>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National Medical </a:t>
            </a:r>
          </a:p>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Support Notice:</a:t>
            </a:r>
          </a:p>
          <a:p>
            <a:pPr marL="0" indent="0">
              <a:buNone/>
              <a:defRPr/>
            </a:pPr>
            <a:endPar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Part A:</a:t>
            </a:r>
          </a:p>
          <a:p>
            <a:pPr marL="0" indent="0">
              <a:buNone/>
              <a:defRPr/>
            </a:pPr>
            <a:r>
              <a:rPr lang="en-US" sz="2400" dirty="0">
                <a:latin typeface="Century Gothic" panose="020B0502020202020204" pitchFamily="34" charset="0"/>
                <a:ea typeface="Tahoma" panose="020B0604030504040204" pitchFamily="34" charset="0"/>
                <a:cs typeface="Tahoma" panose="020B0604030504040204" pitchFamily="34" charset="0"/>
              </a:rPr>
              <a:t>Notice to Withhold for Health                                                      Care Coverage</a:t>
            </a:r>
          </a:p>
          <a:p>
            <a:pPr marL="0" indent="0" algn="ctr">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2" name="Picture 1">
            <a:extLst>
              <a:ext uri="{FF2B5EF4-FFF2-40B4-BE49-F238E27FC236}">
                <a16:creationId xmlns:a16="http://schemas.microsoft.com/office/drawing/2014/main" id="{DE323842-45FE-E883-2512-0E8F94088C6C}"/>
              </a:ext>
            </a:extLst>
          </p:cNvPr>
          <p:cNvPicPr>
            <a:picLocks noChangeAspect="1"/>
          </p:cNvPicPr>
          <p:nvPr/>
        </p:nvPicPr>
        <p:blipFill>
          <a:blip r:embed="rId2"/>
          <a:stretch>
            <a:fillRect/>
          </a:stretch>
        </p:blipFill>
        <p:spPr>
          <a:xfrm>
            <a:off x="6096000" y="0"/>
            <a:ext cx="6096000" cy="6858000"/>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471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8FDB2-BA1C-43F0-A65E-302F71E66659}"/>
              </a:ext>
            </a:extLst>
          </p:cNvPr>
          <p:cNvSpPr>
            <a:spLocks noGrp="1"/>
          </p:cNvSpPr>
          <p:nvPr>
            <p:ph idx="1"/>
          </p:nvPr>
        </p:nvSpPr>
        <p:spPr>
          <a:xfrm>
            <a:off x="360947" y="1636295"/>
            <a:ext cx="10992853" cy="4540668"/>
          </a:xfrm>
        </p:spPr>
        <p:txBody>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National Medical </a:t>
            </a:r>
          </a:p>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Support Notice: </a:t>
            </a:r>
          </a:p>
          <a:p>
            <a:pPr marL="0" indent="0">
              <a:buNone/>
              <a:defRPr/>
            </a:pPr>
            <a:endPar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Part B:</a:t>
            </a:r>
          </a:p>
          <a:p>
            <a:pPr marL="0" indent="0">
              <a:buNone/>
              <a:defRPr/>
            </a:pPr>
            <a:r>
              <a:rPr lang="en-US" dirty="0">
                <a:latin typeface="Century Gothic" panose="020B0502020202020204" pitchFamily="34" charset="0"/>
                <a:ea typeface="Tahoma" panose="020B0604030504040204" pitchFamily="34" charset="0"/>
                <a:cs typeface="Tahoma" panose="020B0604030504040204" pitchFamily="34" charset="0"/>
              </a:rPr>
              <a:t>Medical Support Notice to                                                            Plan Administrator</a:t>
            </a:r>
          </a:p>
          <a:p>
            <a:endParaRPr lang="en-US" dirty="0"/>
          </a:p>
        </p:txBody>
      </p:sp>
      <p:pic>
        <p:nvPicPr>
          <p:cNvPr id="2" name="Picture 1">
            <a:extLst>
              <a:ext uri="{FF2B5EF4-FFF2-40B4-BE49-F238E27FC236}">
                <a16:creationId xmlns:a16="http://schemas.microsoft.com/office/drawing/2014/main" id="{156E3E27-A8E4-3A33-3C22-69ECA1D6AFA2}"/>
              </a:ext>
            </a:extLst>
          </p:cNvPr>
          <p:cNvPicPr>
            <a:picLocks noChangeAspect="1"/>
          </p:cNvPicPr>
          <p:nvPr/>
        </p:nvPicPr>
        <p:blipFill>
          <a:blip r:embed="rId2"/>
          <a:stretch>
            <a:fillRect/>
          </a:stretch>
        </p:blipFill>
        <p:spPr>
          <a:xfrm>
            <a:off x="6096000" y="0"/>
            <a:ext cx="6096000" cy="6858000"/>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28315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01C55A-7F30-41E0-B14C-36DD24DF2D2C}"/>
              </a:ext>
            </a:extLst>
          </p:cNvPr>
          <p:cNvSpPr>
            <a:spLocks noGrp="1"/>
          </p:cNvSpPr>
          <p:nvPr>
            <p:ph idx="1"/>
          </p:nvPr>
        </p:nvSpPr>
        <p:spPr>
          <a:xfrm>
            <a:off x="145775" y="1683027"/>
            <a:ext cx="11502886" cy="4427676"/>
          </a:xfrm>
        </p:spPr>
        <p:txBody>
          <a:bodyPr>
            <a:normAutofit fontScale="25000" lnSpcReduction="20000"/>
          </a:bodyPr>
          <a:lstStyle/>
          <a:p>
            <a:pPr marL="0" indent="0">
              <a:buNone/>
              <a:defRPr/>
            </a:pPr>
            <a:r>
              <a:rPr lang="en-US" altLang="en-US" sz="14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NMSN Time Frames:</a:t>
            </a:r>
          </a:p>
          <a:p>
            <a:pPr marL="914400" lvl="2" indent="0">
              <a:spcAft>
                <a:spcPts val="600"/>
              </a:spcAft>
              <a:buNone/>
              <a:defRPr/>
            </a:pPr>
            <a:r>
              <a:rPr lang="en-US" altLang="en-US" sz="5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Within 10 business days: </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Employer must notify the employee and provide him/her with the following 4 forms:</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Copy of NMSN Part A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OMB 0970-0222</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Statement of Obligor’s Rights and Procedures Regarding NMSN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DCSS 0361</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Information Sheet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FL-478 INFO</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Request and Notice of Hearing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FL-478</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endParaRPr lang="en-US" altLang="en-US" sz="5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5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Within 20 business days: </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Employer must notify the employee and provide him/her with the following 4 forms:</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Copy of NMSN Part A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OMB 0970-0222</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Statement of Obligor’s Rights and Procedures Regarding NMSN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DCSS 0361</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Information Sheet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FL-478 INFO</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Request and Notice of Hearing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FL-478</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Employer must enroll the employee’s children to a health care plan and return the Health Insurance Information (From DCSS 0054) the LCSA.</a:t>
            </a:r>
          </a:p>
          <a:p>
            <a:pPr marL="1257300" lvl="3" indent="0">
              <a:spcAft>
                <a:spcPts val="600"/>
              </a:spcAft>
              <a:buNone/>
              <a:defRPr/>
            </a:pPr>
            <a:r>
              <a:rPr lang="en-US" altLang="en-US" sz="56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https://dcss.ca.gov/wp-content/uploads/sites/345/2022/12/HealthInsuranceInformation_12122022.pdf</a:t>
            </a:r>
            <a:r>
              <a:rPr lang="en-US" altLang="en-US" sz="5600" dirty="0">
                <a:latin typeface="Century Gothic" panose="020B0502020202020204" pitchFamily="34" charset="0"/>
                <a:ea typeface="Tahoma" panose="020B0604030504040204" pitchFamily="34" charset="0"/>
                <a:cs typeface="Tahoma" panose="020B0604030504040204" pitchFamily="34" charset="0"/>
              </a:rPr>
              <a:t>	</a:t>
            </a:r>
          </a:p>
          <a:p>
            <a:pPr lvl="2">
              <a:spcAft>
                <a:spcPts val="600"/>
              </a:spcAft>
              <a:defRPr/>
            </a:pPr>
            <a:endParaRPr lang="en-US" altLang="en-US"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929070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0D475E-6748-4FC1-B2D1-1FB1DA644C73}"/>
              </a:ext>
            </a:extLst>
          </p:cNvPr>
          <p:cNvSpPr>
            <a:spLocks noGrp="1"/>
          </p:cNvSpPr>
          <p:nvPr>
            <p:ph idx="1"/>
          </p:nvPr>
        </p:nvSpPr>
        <p:spPr>
          <a:xfrm>
            <a:off x="135320" y="1635334"/>
            <a:ext cx="11049000" cy="4442654"/>
          </a:xfrm>
        </p:spPr>
        <p:txBody>
          <a:bodyPr>
            <a:normAutofit fontScale="40000" lnSpcReduction="20000"/>
          </a:bodyPr>
          <a:lstStyle/>
          <a:p>
            <a:pPr marL="0" indent="0">
              <a:spcAft>
                <a:spcPts val="600"/>
              </a:spcAft>
              <a:buNone/>
              <a:defRPr/>
            </a:pPr>
            <a:r>
              <a:rPr lang="en-US" altLang="en-US" sz="7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NMSN Time Frames:</a:t>
            </a:r>
          </a:p>
          <a:p>
            <a:pPr marL="0" indent="0">
              <a:spcAft>
                <a:spcPts val="600"/>
              </a:spcAft>
              <a:buNone/>
              <a:defRPr/>
            </a:pPr>
            <a:endParaRPr lang="en-US" altLang="en-US" sz="2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50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Within 40 business days: </a:t>
            </a:r>
          </a:p>
          <a:p>
            <a:pPr lvl="3">
              <a:spcAft>
                <a:spcPts val="600"/>
              </a:spcAft>
              <a:defRPr/>
            </a:pPr>
            <a:r>
              <a:rPr lang="en-US" altLang="en-US" sz="3800" dirty="0">
                <a:latin typeface="Century Gothic" panose="020B0502020202020204" pitchFamily="34" charset="0"/>
                <a:ea typeface="Tahoma" panose="020B0604030504040204" pitchFamily="34" charset="0"/>
                <a:cs typeface="Tahoma" panose="020B0604030504040204" pitchFamily="34" charset="0"/>
              </a:rPr>
              <a:t>Employer must provide the LCSA with description of the coverage available and of any forms required to activate coverage. </a:t>
            </a:r>
          </a:p>
          <a:p>
            <a:pPr lvl="4">
              <a:spcAft>
                <a:spcPts val="600"/>
              </a:spcAft>
              <a:defRPr/>
            </a:pPr>
            <a:r>
              <a:rPr lang="en-US" altLang="en-US" sz="3800" dirty="0">
                <a:latin typeface="Century Gothic" panose="020B0502020202020204" pitchFamily="34" charset="0"/>
                <a:ea typeface="Tahoma" panose="020B0604030504040204" pitchFamily="34" charset="0"/>
                <a:cs typeface="Tahoma" panose="020B0604030504040204" pitchFamily="34" charset="0"/>
              </a:rPr>
              <a:t>Termination/Lapse In Coverage</a:t>
            </a:r>
            <a:endParaRPr lang="en-US" altLang="en-US" sz="3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50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Within 10 business days: </a:t>
            </a:r>
          </a:p>
          <a:p>
            <a:pPr lvl="3">
              <a:spcAft>
                <a:spcPts val="600"/>
              </a:spcAft>
              <a:defRPr/>
            </a:pPr>
            <a:r>
              <a:rPr lang="en-US" altLang="en-US" sz="3800" dirty="0">
                <a:latin typeface="Century Gothic" panose="020B0502020202020204" pitchFamily="34" charset="0"/>
                <a:ea typeface="Tahoma" panose="020B0604030504040204" pitchFamily="34" charset="0"/>
                <a:cs typeface="Tahoma" panose="020B0604030504040204" pitchFamily="34" charset="0"/>
              </a:rPr>
              <a:t>Employer must notify the LCSA office any lapse of coverage. </a:t>
            </a:r>
            <a:endParaRPr lang="en-US" altLang="en-US" sz="3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50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Within 20 business days:  </a:t>
            </a:r>
            <a:r>
              <a:rPr lang="en-US" altLang="en-US" sz="4000" dirty="0">
                <a:latin typeface="Century Gothic" panose="020B0502020202020204" pitchFamily="34" charset="0"/>
                <a:ea typeface="Tahoma" panose="020B0604030504040204" pitchFamily="34" charset="0"/>
                <a:cs typeface="Tahoma" panose="020B0604030504040204" pitchFamily="34" charset="0"/>
              </a:rPr>
              <a:t> </a:t>
            </a:r>
          </a:p>
          <a:p>
            <a:pPr lvl="3">
              <a:spcAft>
                <a:spcPts val="600"/>
              </a:spcAft>
              <a:defRPr/>
            </a:pPr>
            <a:r>
              <a:rPr lang="en-US" altLang="en-US" sz="3800" dirty="0">
                <a:latin typeface="Century Gothic" panose="020B0502020202020204" pitchFamily="34" charset="0"/>
                <a:ea typeface="Tahoma" panose="020B0604030504040204" pitchFamily="34" charset="0"/>
                <a:cs typeface="Tahoma" panose="020B0604030504040204" pitchFamily="34" charset="0"/>
              </a:rPr>
              <a:t>Notify the LCSA of termination of benefits or termination of employment.	</a:t>
            </a:r>
          </a:p>
          <a:p>
            <a:pPr marL="914400" lvl="2" indent="0" algn="ctr">
              <a:spcAft>
                <a:spcPts val="600"/>
              </a:spcAft>
              <a:buNone/>
              <a:defRPr/>
            </a:pPr>
            <a:endParaRPr lang="en-US" altLang="en-US" sz="4000" b="1"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914400" lvl="2" indent="0" algn="ctr">
              <a:spcAft>
                <a:spcPts val="600"/>
              </a:spcAft>
              <a:buNone/>
              <a:defRPr/>
            </a:pPr>
            <a:r>
              <a:rPr lang="en-US" altLang="en-US" sz="4000" b="1" dirty="0">
                <a:solidFill>
                  <a:srgbClr val="C00000"/>
                </a:solidFill>
                <a:latin typeface="Century Gothic" panose="020B0502020202020204" pitchFamily="34" charset="0"/>
                <a:ea typeface="Tahoma" panose="020B0604030504040204" pitchFamily="34" charset="0"/>
                <a:cs typeface="Tahoma" panose="020B0604030504040204" pitchFamily="34" charset="0"/>
              </a:rPr>
              <a:t>Return the Termination of Benefits/Employment Notice (DCSS 0114)</a:t>
            </a:r>
          </a:p>
          <a:p>
            <a:pPr marL="914400" lvl="2" indent="0" algn="ctr">
              <a:spcAft>
                <a:spcPts val="600"/>
              </a:spcAft>
              <a:buNone/>
              <a:defRPr/>
            </a:pPr>
            <a:r>
              <a:rPr lang="en-US" altLang="en-US" sz="4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https://dcss.ca.gov/wp-content/uploads/sites/345/2022/12/TerminationofBenefits_08192019.pdf</a:t>
            </a:r>
            <a:r>
              <a:rPr lang="en-US" altLang="en-US" sz="3200" b="1" dirty="0">
                <a:solidFill>
                  <a:srgbClr val="C00000"/>
                </a:solidFill>
                <a:latin typeface="Century Gothic" panose="020B0502020202020204" pitchFamily="34" charset="0"/>
                <a:ea typeface="Tahoma" panose="020B0604030504040204" pitchFamily="34" charset="0"/>
                <a:cs typeface="Tahoma" panose="020B0604030504040204" pitchFamily="34" charset="0"/>
              </a:rPr>
              <a:t>	</a:t>
            </a:r>
          </a:p>
          <a:p>
            <a:endParaRPr lang="en-US" dirty="0"/>
          </a:p>
        </p:txBody>
      </p:sp>
    </p:spTree>
    <p:extLst>
      <p:ext uri="{BB962C8B-B14F-4D97-AF65-F5344CB8AC3E}">
        <p14:creationId xmlns:p14="http://schemas.microsoft.com/office/powerpoint/2010/main" val="2752889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3E7A63-2B97-4559-BD3B-08BCAA021659}"/>
              </a:ext>
            </a:extLst>
          </p:cNvPr>
          <p:cNvSpPr>
            <a:spLocks noGrp="1"/>
          </p:cNvSpPr>
          <p:nvPr>
            <p:ph idx="1"/>
          </p:nvPr>
        </p:nvSpPr>
        <p:spPr>
          <a:xfrm>
            <a:off x="207533" y="1673891"/>
            <a:ext cx="10668000" cy="4440928"/>
          </a:xfrm>
        </p:spPr>
        <p:txBody>
          <a:bodyPr>
            <a:normAutofit lnSpcReduction="10000"/>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Points to Consider:</a:t>
            </a:r>
          </a:p>
          <a:p>
            <a:pPr>
              <a:spcAft>
                <a:spcPts val="600"/>
              </a:spcAft>
              <a:defRPr/>
            </a:pPr>
            <a:endParaRPr lang="en-US" sz="1500" dirty="0">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dirty="0">
                <a:latin typeface="Century Gothic" panose="020B0502020202020204" pitchFamily="34" charset="0"/>
                <a:ea typeface="Tahoma" panose="020B0604030504040204" pitchFamily="34" charset="0"/>
                <a:cs typeface="Tahoma" panose="020B0604030504040204" pitchFamily="34" charset="0"/>
              </a:rPr>
              <a:t>When the employee's dependent(s) have been enrolled in your group health insurance plan, the LCSA is required to notify the Custodial Party in writing.</a:t>
            </a:r>
          </a:p>
          <a:p>
            <a:pPr marL="914400" lvl="2" indent="0">
              <a:spcAft>
                <a:spcPts val="600"/>
              </a:spcAft>
              <a:buNone/>
              <a:defRPr/>
            </a:pPr>
            <a:r>
              <a:rPr lang="en-US" dirty="0">
                <a:latin typeface="Century Gothic" panose="020B0502020202020204" pitchFamily="34" charset="0"/>
                <a:ea typeface="Tahoma" panose="020B0604030504040204" pitchFamily="34" charset="0"/>
                <a:cs typeface="Tahoma" panose="020B0604030504040204" pitchFamily="34" charset="0"/>
              </a:rPr>
              <a:t>LCSA will provide the Custodial Parent the dependent’s health insurance cards once received from the employer.</a:t>
            </a:r>
          </a:p>
          <a:p>
            <a:pPr marL="1828800" lvl="4" indent="0">
              <a:spcAft>
                <a:spcPts val="600"/>
              </a:spcAft>
              <a:buNone/>
              <a:defRPr/>
            </a:pPr>
            <a:r>
              <a:rPr lang="en-US" sz="2000" dirty="0">
                <a:latin typeface="Century Gothic" panose="020B0502020202020204" pitchFamily="34" charset="0"/>
                <a:ea typeface="Tahoma" panose="020B0604030504040204" pitchFamily="34" charset="0"/>
                <a:cs typeface="Tahoma" panose="020B0604030504040204" pitchFamily="34" charset="0"/>
              </a:rPr>
              <a:t>If the insurance cards are not immediately available, please provide them to our office when received.  The information you provide  makes a huge difference in managing the health care for the dependent(s) you enroll.</a:t>
            </a:r>
          </a:p>
          <a:p>
            <a:pPr marL="914400" lvl="2" indent="0">
              <a:buNone/>
              <a:defRPr/>
            </a:pPr>
            <a:r>
              <a:rPr lang="en-US" dirty="0">
                <a:latin typeface="Century Gothic" panose="020B0502020202020204" pitchFamily="34" charset="0"/>
                <a:ea typeface="Tahoma" panose="020B0604030504040204" pitchFamily="34" charset="0"/>
                <a:cs typeface="Tahoma" panose="020B0604030504040204" pitchFamily="34" charset="0"/>
              </a:rPr>
              <a:t>DCSS does not copy your forms and send it to the custodial party. Our office writes a letter to the custodial party providing him/her with the information you provide. </a:t>
            </a:r>
          </a:p>
          <a:p>
            <a:endParaRPr lang="en-US" dirty="0"/>
          </a:p>
        </p:txBody>
      </p:sp>
    </p:spTree>
    <p:extLst>
      <p:ext uri="{BB962C8B-B14F-4D97-AF65-F5344CB8AC3E}">
        <p14:creationId xmlns:p14="http://schemas.microsoft.com/office/powerpoint/2010/main" val="4082275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B2923-F567-4231-8549-C217BC99D9C4}"/>
              </a:ext>
            </a:extLst>
          </p:cNvPr>
          <p:cNvSpPr>
            <a:spLocks noGrp="1"/>
          </p:cNvSpPr>
          <p:nvPr>
            <p:ph idx="1"/>
          </p:nvPr>
        </p:nvSpPr>
        <p:spPr>
          <a:xfrm>
            <a:off x="113737" y="1660639"/>
            <a:ext cx="11092069" cy="4454180"/>
          </a:xfrm>
        </p:spPr>
        <p:txBody>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Penalty for Non-Compliance:</a:t>
            </a:r>
          </a:p>
          <a:p>
            <a:pPr marL="339725" indent="0" algn="just">
              <a:buNone/>
              <a:defRPr/>
            </a:pPr>
            <a:endParaRPr lang="en-US" b="1" dirty="0">
              <a:latin typeface="Century Gothic" panose="020B0502020202020204" pitchFamily="34" charset="0"/>
              <a:ea typeface="Tahoma" panose="020B0604030504040204" pitchFamily="34" charset="0"/>
              <a:cs typeface="Tahoma" panose="020B0604030504040204" pitchFamily="34" charset="0"/>
            </a:endParaRPr>
          </a:p>
          <a:p>
            <a:pPr marL="796925" lvl="1" indent="0" algn="just">
              <a:buNone/>
              <a:defRPr/>
            </a:pPr>
            <a:r>
              <a:rPr lang="en-US" sz="3200" b="1" dirty="0">
                <a:solidFill>
                  <a:srgbClr val="C00000"/>
                </a:solidFill>
                <a:latin typeface="Century Gothic" panose="020B0502020202020204" pitchFamily="34" charset="0"/>
                <a:ea typeface="Tahoma" panose="020B0604030504040204" pitchFamily="34" charset="0"/>
                <a:cs typeface="Tahoma" panose="020B0604030504040204" pitchFamily="34" charset="0"/>
              </a:rPr>
              <a:t>Failure to comply is punishable by contempt</a:t>
            </a:r>
          </a:p>
          <a:p>
            <a:pPr marL="796925" lvl="1" indent="0" algn="just">
              <a:buNone/>
              <a:defRPr/>
            </a:pPr>
            <a:endParaRPr lang="en-US" sz="3200" b="1" dirty="0">
              <a:latin typeface="Century Gothic" panose="020B0502020202020204" pitchFamily="34" charset="0"/>
              <a:ea typeface="Tahoma" panose="020B0604030504040204" pitchFamily="34" charset="0"/>
              <a:cs typeface="Tahoma" panose="020B0604030504040204" pitchFamily="34" charset="0"/>
            </a:endParaRPr>
          </a:p>
          <a:p>
            <a:pPr marL="796925" lvl="1" indent="0" algn="just">
              <a:buNone/>
              <a:defRPr/>
            </a:pPr>
            <a:r>
              <a:rPr lang="en-US" sz="2800" dirty="0">
                <a:latin typeface="Century Gothic" panose="020B0502020202020204" pitchFamily="34" charset="0"/>
                <a:ea typeface="Tahoma" panose="020B0604030504040204" pitchFamily="34" charset="0"/>
                <a:cs typeface="Tahoma" panose="020B0604030504040204" pitchFamily="34" charset="0"/>
              </a:rPr>
              <a:t>An employer who willfully fails to comply with the NMSN is liable to the custodial party for the amount incurred in health care cost.  </a:t>
            </a:r>
          </a:p>
          <a:p>
            <a:endParaRPr lang="en-US" dirty="0"/>
          </a:p>
        </p:txBody>
      </p:sp>
      <p:pic>
        <p:nvPicPr>
          <p:cNvPr id="4" name="Picture 3">
            <a:extLst>
              <a:ext uri="{FF2B5EF4-FFF2-40B4-BE49-F238E27FC236}">
                <a16:creationId xmlns:a16="http://schemas.microsoft.com/office/drawing/2014/main" id="{053607F5-94ED-4B6B-94A2-45847DEA3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2499" y="5338734"/>
            <a:ext cx="1656184" cy="1137475"/>
          </a:xfrm>
          <a:prstGeom prst="rect">
            <a:avLst/>
          </a:prstGeom>
          <a:ln w="28575">
            <a:solidFill>
              <a:schemeClr val="accent1">
                <a:lumMod val="75000"/>
              </a:schemeClr>
            </a:solidFill>
          </a:ln>
          <a:effectLst>
            <a:softEdge rad="112500"/>
          </a:effectLst>
        </p:spPr>
      </p:pic>
    </p:spTree>
    <p:extLst>
      <p:ext uri="{BB962C8B-B14F-4D97-AF65-F5344CB8AC3E}">
        <p14:creationId xmlns:p14="http://schemas.microsoft.com/office/powerpoint/2010/main" val="753968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DAE44-462D-4A60-A378-B4777719F62B}"/>
              </a:ext>
            </a:extLst>
          </p:cNvPr>
          <p:cNvSpPr>
            <a:spLocks noGrp="1"/>
          </p:cNvSpPr>
          <p:nvPr>
            <p:ph idx="1"/>
          </p:nvPr>
        </p:nvSpPr>
        <p:spPr>
          <a:xfrm>
            <a:off x="304800" y="1722783"/>
            <a:ext cx="11049000" cy="4454180"/>
          </a:xfrm>
        </p:spPr>
        <p:txBody>
          <a:bodyPr>
            <a:normAutofit fontScale="92500" lnSpcReduction="20000"/>
          </a:bodyPr>
          <a:lstStyle/>
          <a:p>
            <a:pPr marL="0" indent="0">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Contact:</a:t>
            </a:r>
          </a:p>
          <a:p>
            <a:pPr marL="0" indent="0" algn="ctr">
              <a:buNone/>
              <a:defRPr/>
            </a:pPr>
            <a:endParaRPr lang="en-US"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California Program and Policy Branch </a:t>
            </a: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Phone: 916-464-5883 </a:t>
            </a: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Fax: 916-464-5893 </a:t>
            </a: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E-mail: </a:t>
            </a:r>
            <a:r>
              <a:rPr lang="en-US"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policy.branch@dcss.ca.gov</a:t>
            </a:r>
          </a:p>
          <a:p>
            <a:pPr marL="0" indent="0" algn="ctr">
              <a:buNone/>
              <a:defRPr/>
            </a:pPr>
            <a:r>
              <a:rPr lang="en-US"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endParaRPr lang="en-US" b="1" dirty="0">
              <a:latin typeface="Century Gothic" panose="020B0502020202020204" pitchFamily="34" charset="0"/>
              <a:ea typeface="Tahoma" panose="020B0604030504040204" pitchFamily="34" charset="0"/>
              <a:cs typeface="Tahoma" panose="020B0604030504040204" pitchFamily="34" charset="0"/>
            </a:endParaRPr>
          </a:p>
          <a:p>
            <a:pPr marL="0" indent="0">
              <a:buNone/>
              <a:defRPr/>
            </a:pPr>
            <a:endParaRPr lang="en-US" b="1" u="sng" dirty="0">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sz="2400" b="1" dirty="0">
                <a:latin typeface="Century Gothic" panose="020B0502020202020204" pitchFamily="34" charset="0"/>
                <a:ea typeface="Tahoma" panose="020B0604030504040204" pitchFamily="34" charset="0"/>
                <a:cs typeface="Tahoma" panose="020B0604030504040204" pitchFamily="34" charset="0"/>
              </a:rPr>
              <a:t>The employer forms you will need are located at:   </a:t>
            </a:r>
            <a:r>
              <a:rPr lang="en-US" sz="2600" dirty="0">
                <a:solidFill>
                  <a:schemeClr val="accent6">
                    <a:lumMod val="75000"/>
                  </a:schemeClr>
                </a:solidFill>
                <a:latin typeface="Century Gothic" panose="020B0502020202020204" pitchFamily="34" charset="0"/>
                <a:hlinkClick r:id="rId2">
                  <a:extLst>
                    <a:ext uri="{A12FA001-AC4F-418D-AE19-62706E023703}">
                      <ahyp:hlinkClr xmlns:ahyp="http://schemas.microsoft.com/office/drawing/2018/hyperlinkcolor" val="tx"/>
                    </a:ext>
                  </a:extLst>
                </a:hlinkClick>
              </a:rPr>
              <a:t>https://www.acf.hhs.gov/css/resource/national-medical-support-notice-form</a:t>
            </a:r>
            <a:endParaRPr lang="en-US" dirty="0">
              <a:solidFill>
                <a:schemeClr val="accent6">
                  <a:lumMod val="75000"/>
                </a:schemeClr>
              </a:solidFill>
              <a:latin typeface="Century Gothic" panose="020B0502020202020204" pitchFamily="34" charset="0"/>
            </a:endParaRPr>
          </a:p>
        </p:txBody>
      </p:sp>
      <p:pic>
        <p:nvPicPr>
          <p:cNvPr id="4" name="Picture 9" descr="MP900407169[1]">
            <a:extLst>
              <a:ext uri="{FF2B5EF4-FFF2-40B4-BE49-F238E27FC236}">
                <a16:creationId xmlns:a16="http://schemas.microsoft.com/office/drawing/2014/main" id="{8C3BBC6C-4E5F-4B2E-83EB-CD69627AD04C}"/>
              </a:ext>
            </a:extLst>
          </p:cNvPr>
          <p:cNvPicPr>
            <a:picLocks noChangeAspect="1" noChangeArrowheads="1"/>
          </p:cNvPicPr>
          <p:nvPr/>
        </p:nvPicPr>
        <p:blipFill>
          <a:blip r:embed="rId3"/>
          <a:srcRect/>
          <a:stretch>
            <a:fillRect/>
          </a:stretch>
        </p:blipFill>
        <p:spPr bwMode="auto">
          <a:xfrm>
            <a:off x="10084790" y="3190173"/>
            <a:ext cx="1802410" cy="2255778"/>
          </a:xfrm>
          <a:prstGeom prst="rect">
            <a:avLst/>
          </a:prstGeom>
          <a:ln>
            <a:noFill/>
          </a:ln>
          <a:effectLst>
            <a:softEdge rad="112500"/>
          </a:effectLst>
        </p:spPr>
      </p:pic>
    </p:spTree>
    <p:extLst>
      <p:ext uri="{BB962C8B-B14F-4D97-AF65-F5344CB8AC3E}">
        <p14:creationId xmlns:p14="http://schemas.microsoft.com/office/powerpoint/2010/main" val="4232321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F42363-EBDE-4A30-B5BC-62AE086EB020}"/>
              </a:ext>
            </a:extLst>
          </p:cNvPr>
          <p:cNvSpPr>
            <a:spLocks noGrp="1"/>
          </p:cNvSpPr>
          <p:nvPr>
            <p:ph idx="1"/>
          </p:nvPr>
        </p:nvSpPr>
        <p:spPr>
          <a:xfrm>
            <a:off x="209662" y="1692262"/>
            <a:ext cx="11257328" cy="4351338"/>
          </a:xfrm>
        </p:spPr>
        <p:txBody>
          <a:bodyPr>
            <a:normAutofit/>
          </a:bodyPr>
          <a:lstStyle/>
          <a:p>
            <a:pPr marL="0" indent="0">
              <a:spcBef>
                <a:spcPct val="20000"/>
              </a:spcBef>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Withholding Priority:</a:t>
            </a:r>
          </a:p>
          <a:p>
            <a:pPr marL="0" indent="0">
              <a:spcBef>
                <a:spcPct val="20000"/>
              </a:spcBef>
              <a:buNone/>
              <a:defRPr/>
            </a:pPr>
            <a:endParaRPr lang="en-US" sz="18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Current Child/Family Support</a:t>
            </a: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Medical Support</a:t>
            </a: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Current Spousal Support</a:t>
            </a: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Child/Family Support Arrears</a:t>
            </a: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Spousal Support Arears</a:t>
            </a:r>
          </a:p>
          <a:p>
            <a:pPr marL="457200" lvl="1" indent="0" algn="ctr">
              <a:spcBef>
                <a:spcPct val="20000"/>
              </a:spcBef>
              <a:buNone/>
              <a:defRPr/>
            </a:pPr>
            <a:r>
              <a:rPr lang="en-US" sz="2000" u="sng" dirty="0">
                <a:latin typeface="Century Gothic" panose="020B0502020202020204" pitchFamily="34" charset="0"/>
                <a:ea typeface="Tahoma" panose="020B0604030504040204" pitchFamily="34" charset="0"/>
                <a:cs typeface="Tahoma" panose="020B0604030504040204" pitchFamily="34" charset="0"/>
              </a:rPr>
              <a:t>Note: </a:t>
            </a:r>
            <a:r>
              <a:rPr lang="en-US" sz="2000" dirty="0">
                <a:latin typeface="Century Gothic" panose="020B0502020202020204" pitchFamily="34" charset="0"/>
                <a:ea typeface="Tahoma" panose="020B0604030504040204" pitchFamily="34" charset="0"/>
                <a:cs typeface="Tahoma" panose="020B0604030504040204" pitchFamily="34" charset="0"/>
              </a:rPr>
              <a:t>Current support </a:t>
            </a:r>
            <a:r>
              <a:rPr lang="en-US" sz="2000" u="sng" dirty="0">
                <a:latin typeface="Century Gothic" panose="020B0502020202020204" pitchFamily="34" charset="0"/>
                <a:ea typeface="Tahoma" panose="020B0604030504040204" pitchFamily="34" charset="0"/>
                <a:cs typeface="Tahoma" panose="020B0604030504040204" pitchFamily="34" charset="0"/>
              </a:rPr>
              <a:t>ALWAYS</a:t>
            </a:r>
            <a:r>
              <a:rPr lang="en-US" sz="2000" dirty="0">
                <a:latin typeface="Century Gothic" panose="020B0502020202020204" pitchFamily="34" charset="0"/>
                <a:ea typeface="Tahoma" panose="020B0604030504040204" pitchFamily="34" charset="0"/>
                <a:cs typeface="Tahoma" panose="020B0604030504040204" pitchFamily="34" charset="0"/>
              </a:rPr>
              <a:t> takes priority over other deductions</a:t>
            </a:r>
            <a:endParaRPr lang="en-US" sz="2000" dirty="0">
              <a:latin typeface="Century Gothic" panose="020B0502020202020204" pitchFamily="34" charset="0"/>
            </a:endParaRPr>
          </a:p>
        </p:txBody>
      </p:sp>
    </p:spTree>
    <p:extLst>
      <p:ext uri="{BB962C8B-B14F-4D97-AF65-F5344CB8AC3E}">
        <p14:creationId xmlns:p14="http://schemas.microsoft.com/office/powerpoint/2010/main" val="1427946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7BEC24F3-AB23-4DCA-967C-FCCD5BF1F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692" y="1843313"/>
            <a:ext cx="5778199" cy="4333649"/>
          </a:xfrm>
          <a:ln w="38100">
            <a:solidFill>
              <a:schemeClr val="accent1">
                <a:lumMod val="75000"/>
              </a:schemeClr>
            </a:solidFill>
          </a:ln>
          <a:effectLst>
            <a:softEdge rad="112500"/>
          </a:effectLst>
        </p:spPr>
      </p:pic>
    </p:spTree>
    <p:extLst>
      <p:ext uri="{BB962C8B-B14F-4D97-AF65-F5344CB8AC3E}">
        <p14:creationId xmlns:p14="http://schemas.microsoft.com/office/powerpoint/2010/main" val="2156943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D3AE8-4990-4248-9D2D-B3EA144A8829}"/>
              </a:ext>
            </a:extLst>
          </p:cNvPr>
          <p:cNvSpPr>
            <a:spLocks noGrp="1"/>
          </p:cNvSpPr>
          <p:nvPr>
            <p:ph idx="1"/>
          </p:nvPr>
        </p:nvSpPr>
        <p:spPr>
          <a:xfrm>
            <a:off x="189390" y="1718537"/>
            <a:ext cx="11049000" cy="4493937"/>
          </a:xfrm>
        </p:spPr>
        <p:txBody>
          <a:bodyPr/>
          <a:lstStyle/>
          <a:p>
            <a:pPr marL="0" indent="0">
              <a:spcBef>
                <a:spcPct val="10000"/>
              </a:spcBef>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Reporting New Hires and</a:t>
            </a:r>
          </a:p>
          <a:p>
            <a:pPr marL="0" indent="0">
              <a:spcBef>
                <a:spcPct val="10000"/>
              </a:spcBef>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Independent Contractors to the </a:t>
            </a:r>
          </a:p>
          <a:p>
            <a:pPr marL="0" indent="0">
              <a:spcBef>
                <a:spcPct val="10000"/>
              </a:spcBef>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Employment Development Department (EDD):</a:t>
            </a:r>
          </a:p>
          <a:p>
            <a:endParaRPr lang="en-US" dirty="0"/>
          </a:p>
        </p:txBody>
      </p:sp>
      <p:pic>
        <p:nvPicPr>
          <p:cNvPr id="1026" name="Picture 2" descr="EDD resumes work seach requirement to obtain unemployment benefits | KRCR">
            <a:extLst>
              <a:ext uri="{FF2B5EF4-FFF2-40B4-BE49-F238E27FC236}">
                <a16:creationId xmlns:a16="http://schemas.microsoft.com/office/drawing/2014/main" id="{2C3ABBFE-12A0-2E0C-00CC-18C45F0420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57" t="4348" r="6017" b="2982"/>
          <a:stretch/>
        </p:blipFill>
        <p:spPr bwMode="auto">
          <a:xfrm>
            <a:off x="3195960" y="3537015"/>
            <a:ext cx="4429957" cy="247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8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7CB4D-A485-4888-B830-9A1BAD8F291B}"/>
              </a:ext>
            </a:extLst>
          </p:cNvPr>
          <p:cNvSpPr>
            <a:spLocks noGrp="1"/>
          </p:cNvSpPr>
          <p:nvPr>
            <p:ph idx="1"/>
          </p:nvPr>
        </p:nvSpPr>
        <p:spPr>
          <a:xfrm>
            <a:off x="172277" y="1669774"/>
            <a:ext cx="11343861" cy="4507189"/>
          </a:xfrm>
        </p:spPr>
        <p:txBody>
          <a:bodyPr>
            <a:normAutofit fontScale="85000" lnSpcReduction="10000"/>
          </a:bodyPr>
          <a:lstStyle/>
          <a:p>
            <a:pPr marL="0" indent="0">
              <a:buFontTx/>
              <a:buNone/>
              <a:defRPr/>
            </a:pPr>
            <a:r>
              <a:rPr lang="en-US" sz="41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New Hire Reporting Requirements:</a:t>
            </a:r>
            <a:endParaRPr lang="en-US" sz="4100" b="1" u="sng" dirty="0">
              <a:latin typeface="Century Gothic" panose="020B0502020202020204" pitchFamily="34" charset="0"/>
              <a:ea typeface="Tahoma" panose="020B0604030504040204" pitchFamily="34" charset="0"/>
              <a:cs typeface="Tahoma" panose="020B0604030504040204" pitchFamily="34" charset="0"/>
            </a:endParaRPr>
          </a:p>
          <a:p>
            <a:pPr marL="0" indent="0">
              <a:buFontTx/>
              <a:buNone/>
              <a:defRPr/>
            </a:pPr>
            <a:endParaRPr lang="en-US" sz="2000" b="1" dirty="0">
              <a:latin typeface="Century Gothic" panose="020B0502020202020204" pitchFamily="34" charset="0"/>
              <a:ea typeface="Tahoma" panose="020B0604030504040204" pitchFamily="34" charset="0"/>
              <a:cs typeface="Tahoma" panose="020B0604030504040204" pitchFamily="34" charset="0"/>
            </a:endParaRPr>
          </a:p>
          <a:p>
            <a:pPr lvl="2">
              <a:defRPr/>
            </a:pPr>
            <a:r>
              <a:rPr lang="en-US" sz="3100" dirty="0">
                <a:latin typeface="Century Gothic" panose="020B0502020202020204" pitchFamily="34" charset="0"/>
                <a:ea typeface="Tahoma" panose="020B0604030504040204" pitchFamily="34" charset="0"/>
                <a:cs typeface="Tahoma" panose="020B0604030504040204" pitchFamily="34" charset="0"/>
              </a:rPr>
              <a:t>Report New Hires and Rehires within 20 days of their start-of-work-date to the Employment Development Department.</a:t>
            </a:r>
          </a:p>
          <a:p>
            <a:pPr lvl="3">
              <a:defRPr/>
            </a:pPr>
            <a:r>
              <a:rPr lang="en-US" sz="3100" dirty="0">
                <a:latin typeface="Century Gothic" panose="020B0502020202020204" pitchFamily="34" charset="0"/>
                <a:ea typeface="Tahoma" panose="020B0604030504040204" pitchFamily="34" charset="0"/>
                <a:cs typeface="Tahoma" panose="020B0604030504040204" pitchFamily="34" charset="0"/>
              </a:rPr>
              <a:t>Rehired employees are those that have separated for at least 60 consecutive days and return to your employment.</a:t>
            </a:r>
          </a:p>
          <a:p>
            <a:pPr lvl="2">
              <a:buClr>
                <a:schemeClr val="tx1"/>
              </a:buClr>
              <a:defRPr/>
            </a:pPr>
            <a:r>
              <a:rPr lang="en-US" sz="3100" dirty="0">
                <a:latin typeface="Century Gothic" panose="020B0502020202020204" pitchFamily="34" charset="0"/>
                <a:ea typeface="Tahoma" panose="020B0604030504040204" pitchFamily="34" charset="0"/>
                <a:cs typeface="Tahoma" panose="020B0604030504040204" pitchFamily="34" charset="0"/>
              </a:rPr>
              <a:t>Report Independent Contractors within 20 days of</a:t>
            </a:r>
            <a:br>
              <a:rPr lang="en-US" sz="3100" dirty="0">
                <a:latin typeface="Century Gothic" panose="020B0502020202020204" pitchFamily="34" charset="0"/>
                <a:ea typeface="Tahoma" panose="020B0604030504040204" pitchFamily="34" charset="0"/>
                <a:cs typeface="Tahoma" panose="020B0604030504040204" pitchFamily="34" charset="0"/>
              </a:rPr>
            </a:br>
            <a:r>
              <a:rPr lang="en-US" sz="3100" dirty="0">
                <a:latin typeface="Century Gothic" panose="020B0502020202020204" pitchFamily="34" charset="0"/>
                <a:ea typeface="Tahoma" panose="020B0604030504040204" pitchFamily="34" charset="0"/>
                <a:cs typeface="Tahoma" panose="020B0604030504040204" pitchFamily="34" charset="0"/>
              </a:rPr>
              <a:t> contracting if any of the following apply:</a:t>
            </a:r>
          </a:p>
          <a:p>
            <a:pPr lvl="3">
              <a:buClr>
                <a:schemeClr val="tx1"/>
              </a:buClr>
              <a:defRPr/>
            </a:pPr>
            <a:r>
              <a:rPr lang="en-US" sz="3100" dirty="0">
                <a:latin typeface="Century Gothic" panose="020B0502020202020204" pitchFamily="34" charset="0"/>
                <a:ea typeface="Tahoma" panose="020B0604030504040204" pitchFamily="34" charset="0"/>
                <a:cs typeface="Tahoma" panose="020B0604030504040204" pitchFamily="34" charset="0"/>
              </a:rPr>
              <a:t> Form 1099 for services provided</a:t>
            </a:r>
          </a:p>
          <a:p>
            <a:pPr lvl="3">
              <a:buClr>
                <a:schemeClr val="tx1"/>
              </a:buClr>
              <a:defRPr/>
            </a:pPr>
            <a:r>
              <a:rPr lang="en-US" sz="3100" dirty="0">
                <a:latin typeface="Century Gothic" panose="020B0502020202020204" pitchFamily="34" charset="0"/>
                <a:ea typeface="Tahoma" panose="020B0604030504040204" pitchFamily="34" charset="0"/>
                <a:cs typeface="Tahoma" panose="020B0604030504040204" pitchFamily="34" charset="0"/>
              </a:rPr>
              <a:t> $600 or more paid</a:t>
            </a:r>
          </a:p>
          <a:p>
            <a:pPr lvl="3">
              <a:buClr>
                <a:schemeClr val="tx1"/>
              </a:buClr>
              <a:defRPr/>
            </a:pPr>
            <a:r>
              <a:rPr lang="en-US" sz="3100" dirty="0">
                <a:latin typeface="Century Gothic" panose="020B0502020202020204" pitchFamily="34" charset="0"/>
                <a:ea typeface="Tahoma" panose="020B0604030504040204" pitchFamily="34" charset="0"/>
                <a:cs typeface="Tahoma" panose="020B0604030504040204" pitchFamily="34" charset="0"/>
              </a:rPr>
              <a:t> Enter into a contract for $600 or more</a:t>
            </a:r>
          </a:p>
          <a:p>
            <a:pPr lvl="3">
              <a:buClr>
                <a:schemeClr val="tx1"/>
              </a:buClr>
              <a:buFont typeface="Wingdings" panose="05000000000000000000" pitchFamily="2" charset="2"/>
              <a:buChar char="ü"/>
              <a:defRPr/>
            </a:pPr>
            <a:endParaRPr lang="en-US" sz="3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2780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AC0EC-A4CA-4527-AD7A-36062F9E53F8}"/>
              </a:ext>
            </a:extLst>
          </p:cNvPr>
          <p:cNvSpPr>
            <a:spLocks noGrp="1"/>
          </p:cNvSpPr>
          <p:nvPr>
            <p:ph idx="1"/>
          </p:nvPr>
        </p:nvSpPr>
        <p:spPr>
          <a:xfrm>
            <a:off x="265043" y="1722783"/>
            <a:ext cx="11088757" cy="4454180"/>
          </a:xfrm>
        </p:spPr>
        <p:txBody>
          <a:bodyPr>
            <a:normAutofit fontScale="62500" lnSpcReduction="20000"/>
          </a:bodyPr>
          <a:lstStyle/>
          <a:p>
            <a:pPr marL="0" indent="0">
              <a:buNone/>
              <a:defRPr/>
            </a:pPr>
            <a:r>
              <a:rPr lang="en-US" sz="56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Why Is This Important?</a:t>
            </a:r>
          </a:p>
          <a:p>
            <a:pPr marL="0" indent="0" algn="ctr">
              <a:buNone/>
              <a:defRPr/>
            </a:pPr>
            <a:endParaRPr lang="en-US" b="1" u="sng" dirty="0">
              <a:latin typeface="Century Gothic" panose="020B0502020202020204" pitchFamily="34" charset="0"/>
              <a:ea typeface="Tahoma" panose="020B0604030504040204" pitchFamily="34" charset="0"/>
              <a:cs typeface="Tahoma" panose="020B0604030504040204" pitchFamily="34" charset="0"/>
            </a:endParaRPr>
          </a:p>
          <a:p>
            <a:pPr lvl="2">
              <a:spcAft>
                <a:spcPts val="600"/>
              </a:spcAft>
              <a:defRPr/>
            </a:pPr>
            <a:r>
              <a:rPr lang="en-US" sz="3200" dirty="0">
                <a:latin typeface="Century Gothic" panose="020B0502020202020204" pitchFamily="34" charset="0"/>
                <a:ea typeface="Tahoma" panose="020B0604030504040204" pitchFamily="34" charset="0"/>
                <a:cs typeface="Tahoma" panose="020B0604030504040204" pitchFamily="34" charset="0"/>
              </a:rPr>
              <a:t>To assist in locating parents who owe support.</a:t>
            </a:r>
          </a:p>
          <a:p>
            <a:pPr lvl="2">
              <a:spcAft>
                <a:spcPts val="600"/>
              </a:spcAft>
              <a:defRPr/>
            </a:pPr>
            <a:r>
              <a:rPr lang="en-US" sz="3200" dirty="0">
                <a:latin typeface="Century Gothic" panose="020B0502020202020204" pitchFamily="34" charset="0"/>
                <a:ea typeface="Tahoma" panose="020B0604030504040204" pitchFamily="34" charset="0"/>
                <a:cs typeface="Tahoma" panose="020B0604030504040204" pitchFamily="34" charset="0"/>
              </a:rPr>
              <a:t>Increases child support collections.</a:t>
            </a:r>
          </a:p>
          <a:p>
            <a:pPr lvl="2">
              <a:spcAft>
                <a:spcPts val="600"/>
              </a:spcAft>
              <a:defRPr/>
            </a:pPr>
            <a:r>
              <a:rPr lang="en-US" sz="3200" dirty="0">
                <a:latin typeface="Century Gothic" panose="020B0502020202020204" pitchFamily="34" charset="0"/>
                <a:ea typeface="Tahoma" panose="020B0604030504040204" pitchFamily="34" charset="0"/>
                <a:cs typeface="Tahoma" panose="020B0604030504040204" pitchFamily="34" charset="0"/>
              </a:rPr>
              <a:t>Reduces welfare costs</a:t>
            </a:r>
          </a:p>
          <a:p>
            <a:pPr lvl="2">
              <a:spcAft>
                <a:spcPts val="600"/>
              </a:spcAft>
              <a:defRPr/>
            </a:pPr>
            <a:r>
              <a:rPr lang="en-US" sz="3200" dirty="0">
                <a:latin typeface="Century Gothic" panose="020B0502020202020204" pitchFamily="34" charset="0"/>
                <a:ea typeface="Tahoma" panose="020B0604030504040204" pitchFamily="34" charset="0"/>
                <a:cs typeface="Tahoma" panose="020B0604030504040204" pitchFamily="34" charset="0"/>
              </a:rPr>
              <a:t>Reduces Medi-Cal costs.</a:t>
            </a:r>
          </a:p>
          <a:p>
            <a:pPr lvl="2">
              <a:defRPr/>
            </a:pPr>
            <a:r>
              <a:rPr lang="en-US" sz="3100" dirty="0">
                <a:latin typeface="Century Gothic" panose="020B0502020202020204" pitchFamily="34" charset="0"/>
                <a:ea typeface="Tahoma" panose="020B0604030504040204" pitchFamily="34" charset="0"/>
                <a:cs typeface="Tahoma" panose="020B0604030504040204" pitchFamily="34" charset="0"/>
              </a:rPr>
              <a:t>New Hire Reporting helps the child support program</a:t>
            </a:r>
          </a:p>
          <a:p>
            <a:pPr lvl="3">
              <a:defRPr/>
            </a:pPr>
            <a:r>
              <a:rPr lang="en-US" sz="3100" dirty="0">
                <a:latin typeface="Century Gothic" panose="020B0502020202020204" pitchFamily="34" charset="0"/>
                <a:ea typeface="Tahoma" panose="020B0604030504040204" pitchFamily="34" charset="0"/>
                <a:cs typeface="Tahoma" panose="020B0604030504040204" pitchFamily="34" charset="0"/>
              </a:rPr>
              <a:t>Locate parents </a:t>
            </a:r>
          </a:p>
          <a:p>
            <a:pPr lvl="3">
              <a:defRPr/>
            </a:pPr>
            <a:r>
              <a:rPr lang="en-US" sz="3100" dirty="0">
                <a:latin typeface="Century Gothic" panose="020B0502020202020204" pitchFamily="34" charset="0"/>
                <a:ea typeface="Tahoma" panose="020B0604030504040204" pitchFamily="34" charset="0"/>
                <a:cs typeface="Tahoma" panose="020B0604030504040204" pitchFamily="34" charset="0"/>
              </a:rPr>
              <a:t>Establish wage withholding orders </a:t>
            </a:r>
          </a:p>
          <a:p>
            <a:pPr lvl="3">
              <a:defRPr/>
            </a:pPr>
            <a:r>
              <a:rPr lang="en-US" sz="3100" dirty="0">
                <a:latin typeface="Century Gothic" panose="020B0502020202020204" pitchFamily="34" charset="0"/>
                <a:ea typeface="Tahoma" panose="020B0604030504040204" pitchFamily="34" charset="0"/>
                <a:cs typeface="Tahoma" panose="020B0604030504040204" pitchFamily="34" charset="0"/>
              </a:rPr>
              <a:t>Enforce existing orders</a:t>
            </a:r>
          </a:p>
          <a:p>
            <a:pPr lvl="2">
              <a:defRPr/>
            </a:pPr>
            <a:r>
              <a:rPr lang="en-US" sz="3100" dirty="0">
                <a:latin typeface="Century Gothic" panose="020B0502020202020204" pitchFamily="34" charset="0"/>
                <a:ea typeface="Tahoma" panose="020B0604030504040204" pitchFamily="34" charset="0"/>
                <a:cs typeface="Tahoma" panose="020B0604030504040204" pitchFamily="34" charset="0"/>
              </a:rPr>
              <a:t>The information is also sent to the National Directory of New Hires to locate delinquent debtors in other states. </a:t>
            </a:r>
          </a:p>
          <a:p>
            <a:pPr lvl="4" indent="-342900">
              <a:defRPr/>
            </a:pPr>
            <a:endParaRPr lang="en-US" sz="2000" dirty="0">
              <a:latin typeface="Century Gothic" panose="020B0502020202020204" pitchFamily="34" charset="0"/>
              <a:ea typeface="Tahoma" panose="020B0604030504040204" pitchFamily="34" charset="0"/>
              <a:cs typeface="Tahoma" panose="020B0604030504040204" pitchFamily="34" charset="0"/>
            </a:endParaRPr>
          </a:p>
          <a:p>
            <a:r>
              <a:rPr lang="en-US" dirty="0">
                <a:latin typeface="Century Gothic" panose="020B0502020202020204" pitchFamily="34" charset="0"/>
                <a:ea typeface="Tahoma" panose="020B0604030504040204" pitchFamily="34" charset="0"/>
                <a:cs typeface="Tahoma" panose="020B0604030504040204" pitchFamily="34" charset="0"/>
              </a:rPr>
              <a:t>Note: Nearly 30 percent of child support cases involve parents who do not live in the same state as their children.</a:t>
            </a:r>
          </a:p>
          <a:p>
            <a:pPr lvl="2">
              <a:spcAft>
                <a:spcPts val="600"/>
              </a:spcAft>
              <a:buFont typeface="Wingdings" panose="05000000000000000000" pitchFamily="2" charset="2"/>
              <a:buChar char="ü"/>
              <a:defRPr/>
            </a:pPr>
            <a:endParaRPr lang="en-US" sz="32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3039315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EAA8AA-B64E-4FFD-B656-CE5CA7B085C4}"/>
              </a:ext>
            </a:extLst>
          </p:cNvPr>
          <p:cNvSpPr>
            <a:spLocks noGrp="1"/>
          </p:cNvSpPr>
          <p:nvPr>
            <p:ph type="body" sz="half" idx="2"/>
          </p:nvPr>
        </p:nvSpPr>
        <p:spPr>
          <a:xfrm>
            <a:off x="5056372" y="1755882"/>
            <a:ext cx="5764696" cy="3242163"/>
          </a:xfrm>
        </p:spPr>
        <p:txBody>
          <a:bodyPr>
            <a:normAutofit fontScale="92500" lnSpcReduction="20000"/>
          </a:bodyPr>
          <a:lstStyle/>
          <a:p>
            <a:pPr>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Reporting New/Rehire Employee(s):</a:t>
            </a:r>
          </a:p>
          <a:p>
            <a:pPr lvl="1" algn="ctr">
              <a:defRPr/>
            </a:pPr>
            <a:endParaRPr lang="en-US" sz="2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lvl="1" algn="ctr">
              <a:defRPr/>
            </a:pPr>
            <a:r>
              <a:rPr lang="en-US" sz="2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Form DE 34</a:t>
            </a:r>
          </a:p>
          <a:p>
            <a:pPr algn="ctr">
              <a:defRPr/>
            </a:pPr>
            <a:endParaRPr lang="en-US" sz="2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 Document Management Group</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P.O Box 997016, MIC 96</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West Sacramento, CA  95799-7016</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FAX:  (916) 319-4400</a:t>
            </a:r>
          </a:p>
          <a:p>
            <a:endParaRPr lang="en-US" sz="1800" dirty="0"/>
          </a:p>
        </p:txBody>
      </p:sp>
      <p:pic>
        <p:nvPicPr>
          <p:cNvPr id="5" name="Picture 4" descr="Screen Clipping">
            <a:extLst>
              <a:ext uri="{FF2B5EF4-FFF2-40B4-BE49-F238E27FC236}">
                <a16:creationId xmlns:a16="http://schemas.microsoft.com/office/drawing/2014/main" id="{28A0238C-2D9A-4B87-97A8-DD47921FA2B6}"/>
              </a:ext>
            </a:extLst>
          </p:cNvPr>
          <p:cNvPicPr>
            <a:picLocks noChangeAspect="1"/>
          </p:cNvPicPr>
          <p:nvPr/>
        </p:nvPicPr>
        <p:blipFill>
          <a:blip r:embed="rId2"/>
          <a:stretch>
            <a:fillRect/>
          </a:stretch>
        </p:blipFill>
        <p:spPr>
          <a:xfrm>
            <a:off x="344557" y="1494942"/>
            <a:ext cx="4161182" cy="5287542"/>
          </a:xfrm>
          <a:prstGeom prst="rect">
            <a:avLst/>
          </a:prstGeom>
          <a:ln w="28575">
            <a:solidFill>
              <a:schemeClr val="accent1">
                <a:lumMod val="75000"/>
              </a:schemeClr>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E897E6C-8989-4389-9A1F-D6FDD368145E}"/>
              </a:ext>
            </a:extLst>
          </p:cNvPr>
          <p:cNvSpPr txBox="1"/>
          <p:nvPr/>
        </p:nvSpPr>
        <p:spPr>
          <a:xfrm>
            <a:off x="5056372" y="4998045"/>
            <a:ext cx="6372665" cy="1200329"/>
          </a:xfrm>
          <a:prstGeom prst="rect">
            <a:avLst/>
          </a:prstGeom>
          <a:noFill/>
        </p:spPr>
        <p:txBody>
          <a:bodyPr wrap="square" rtlCol="0">
            <a:spAutoFit/>
          </a:bodyPr>
          <a:lstStyle/>
          <a:p>
            <a:pPr lvl="1" algn="ctr">
              <a:defRPr/>
            </a:pPr>
            <a:r>
              <a:rPr lang="en-US" sz="1800" dirty="0">
                <a:latin typeface="Century Gothic" panose="020B0502020202020204" pitchFamily="34" charset="0"/>
                <a:ea typeface="Tahoma" panose="020B0604030504040204" pitchFamily="34" charset="0"/>
                <a:cs typeface="Tahoma" panose="020B0604030504040204" pitchFamily="34" charset="0"/>
              </a:rPr>
              <a:t>e-Services for Business</a:t>
            </a:r>
          </a:p>
          <a:p>
            <a:pPr lvl="1" algn="ctr">
              <a:defRPr/>
            </a:pPr>
            <a:r>
              <a:rPr lang="en-US" dirty="0">
                <a:latin typeface="Century Gothic" panose="020B0502020202020204" pitchFamily="34" charset="0"/>
                <a:ea typeface="Tahoma" panose="020B0604030504040204" pitchFamily="34" charset="0"/>
                <a:cs typeface="Tahoma" panose="020B0604030504040204" pitchFamily="34" charset="0"/>
              </a:rPr>
              <a:t>F</a:t>
            </a:r>
            <a:r>
              <a:rPr lang="en-US" sz="1800" dirty="0">
                <a:latin typeface="Century Gothic" panose="020B0502020202020204" pitchFamily="34" charset="0"/>
                <a:ea typeface="Tahoma" panose="020B0604030504040204" pitchFamily="34" charset="0"/>
                <a:cs typeface="Tahoma" panose="020B0604030504040204" pitchFamily="34" charset="0"/>
              </a:rPr>
              <a:t>ast, Easy and Secure</a:t>
            </a:r>
          </a:p>
          <a:p>
            <a:pPr lvl="1" algn="ctr">
              <a:defRPr/>
            </a:pPr>
            <a:r>
              <a:rPr 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edd.ca.gov/</a:t>
            </a:r>
            <a:r>
              <a:rPr lang="en-US" sz="1800" dirty="0" err="1">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en</a:t>
            </a:r>
            <a:r>
              <a:rPr 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t>
            </a:r>
            <a:r>
              <a:rPr lang="en-US" sz="1800" dirty="0" err="1">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Payroll_Taxes</a:t>
            </a:r>
            <a:r>
              <a:rPr 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a:t>
            </a:r>
            <a:r>
              <a:rPr lang="en-US" sz="1800" dirty="0" err="1">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Services_for_Business</a:t>
            </a:r>
            <a:endParaRPr 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4255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A7DA7-8B3E-4ACD-A1C3-D5B22F4DC221}"/>
              </a:ext>
            </a:extLst>
          </p:cNvPr>
          <p:cNvSpPr>
            <a:spLocks noGrp="1"/>
          </p:cNvSpPr>
          <p:nvPr>
            <p:ph sz="half" idx="1"/>
          </p:nvPr>
        </p:nvSpPr>
        <p:spPr>
          <a:xfrm>
            <a:off x="6490251" y="2367934"/>
            <a:ext cx="5486737" cy="3458818"/>
          </a:xfrm>
        </p:spPr>
        <p:txBody>
          <a:bodyPr>
            <a:normAutofit fontScale="55000" lnSpcReduction="20000"/>
          </a:bodyPr>
          <a:lstStyle/>
          <a:p>
            <a:pPr marL="0" indent="0">
              <a:buNone/>
              <a:defRPr/>
            </a:pPr>
            <a:r>
              <a:rPr lang="en-US" sz="3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Service-recipient</a:t>
            </a:r>
          </a:p>
          <a:p>
            <a:pPr marL="0" indent="0">
              <a:buNone/>
              <a:defRPr/>
            </a:pPr>
            <a:r>
              <a:rPr lang="en-US" sz="3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(Business or Government entity): </a:t>
            </a:r>
          </a:p>
          <a:p>
            <a:pPr marL="0" indent="0">
              <a:buNone/>
              <a:defRPr/>
            </a:pPr>
            <a:endParaRPr lang="en-US" sz="31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Federal Employer Identification Number </a:t>
            </a:r>
            <a:r>
              <a:rPr lang="en-US" sz="3500" b="1" dirty="0">
                <a:latin typeface="Century Gothic" panose="020B0502020202020204" pitchFamily="34" charset="0"/>
                <a:ea typeface="Tahoma" panose="020B0604030504040204" pitchFamily="34" charset="0"/>
                <a:cs typeface="Tahoma" panose="020B0604030504040204" pitchFamily="34" charset="0"/>
              </a:rPr>
              <a:t>(</a:t>
            </a:r>
            <a:r>
              <a:rPr lang="en-US" sz="35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FEIN</a:t>
            </a:r>
            <a:r>
              <a:rPr lang="en-US" sz="3500" b="1" dirty="0">
                <a:latin typeface="Century Gothic" panose="020B0502020202020204" pitchFamily="34" charset="0"/>
                <a:ea typeface="Tahoma" panose="020B0604030504040204" pitchFamily="34" charset="0"/>
                <a:cs typeface="Tahoma" panose="020B0604030504040204" pitchFamily="34" charset="0"/>
              </a:rPr>
              <a:t>)</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California employer payroll tax account number (if applicable)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Social Security number </a:t>
            </a:r>
            <a:r>
              <a:rPr lang="en-US" sz="3500" b="1" dirty="0">
                <a:latin typeface="Century Gothic" panose="020B0502020202020204" pitchFamily="34" charset="0"/>
                <a:ea typeface="Tahoma" panose="020B0604030504040204" pitchFamily="34" charset="0"/>
                <a:cs typeface="Tahoma" panose="020B0604030504040204" pitchFamily="34" charset="0"/>
              </a:rPr>
              <a:t>(</a:t>
            </a:r>
            <a:r>
              <a:rPr lang="en-US" sz="35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SSN</a:t>
            </a:r>
            <a:r>
              <a:rPr lang="en-US" sz="3500" b="1" dirty="0">
                <a:latin typeface="Century Gothic" panose="020B0502020202020204" pitchFamily="34" charset="0"/>
                <a:ea typeface="Tahoma" panose="020B0604030504040204" pitchFamily="34" charset="0"/>
                <a:cs typeface="Tahoma" panose="020B0604030504040204" pitchFamily="34" charset="0"/>
              </a:rPr>
              <a:t>)</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Service-recipient name/business name, address, and phone number</a:t>
            </a:r>
          </a:p>
        </p:txBody>
      </p:sp>
      <p:sp>
        <p:nvSpPr>
          <p:cNvPr id="4" name="Content Placeholder 3">
            <a:extLst>
              <a:ext uri="{FF2B5EF4-FFF2-40B4-BE49-F238E27FC236}">
                <a16:creationId xmlns:a16="http://schemas.microsoft.com/office/drawing/2014/main" id="{29BC87AA-2D5F-49D6-8CC1-F587D6B1864B}"/>
              </a:ext>
            </a:extLst>
          </p:cNvPr>
          <p:cNvSpPr>
            <a:spLocks noGrp="1"/>
          </p:cNvSpPr>
          <p:nvPr>
            <p:ph sz="half" idx="2"/>
          </p:nvPr>
        </p:nvSpPr>
        <p:spPr>
          <a:xfrm>
            <a:off x="215012" y="2367934"/>
            <a:ext cx="5880988" cy="3794327"/>
          </a:xfrm>
        </p:spPr>
        <p:txBody>
          <a:bodyPr>
            <a:normAutofit fontScale="55000" lnSpcReduction="20000"/>
          </a:bodyPr>
          <a:lstStyle/>
          <a:p>
            <a:pPr marL="0" indent="0">
              <a:buFontTx/>
              <a:buNone/>
              <a:defRPr/>
            </a:pPr>
            <a:r>
              <a:rPr lang="en-US" sz="3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Service-provider </a:t>
            </a:r>
          </a:p>
          <a:p>
            <a:pPr marL="0" indent="0">
              <a:buFontTx/>
              <a:buNone/>
              <a:defRPr/>
            </a:pPr>
            <a:r>
              <a:rPr lang="en-US" sz="3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(Independent Contractor): </a:t>
            </a:r>
          </a:p>
          <a:p>
            <a:pPr marL="0" indent="0">
              <a:buFontTx/>
              <a:buNone/>
              <a:defRPr/>
            </a:pPr>
            <a:endParaRPr lang="en-US" sz="32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First name, middle initial, and last name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Social Security number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Address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Start date of contract (if no contract, date payments equal $600 or more).</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Amount of contract, including cents (if applicable)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Contract expiration date (if applicable)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Ongoing contract (check box if applicable) </a:t>
            </a:r>
            <a:endParaRPr lang="en-US" sz="3500" dirty="0">
              <a:latin typeface="Century Gothic" panose="020B0502020202020204" pitchFamily="34" charset="0"/>
            </a:endParaRPr>
          </a:p>
        </p:txBody>
      </p:sp>
      <p:sp>
        <p:nvSpPr>
          <p:cNvPr id="5" name="Rectangle 4">
            <a:extLst>
              <a:ext uri="{FF2B5EF4-FFF2-40B4-BE49-F238E27FC236}">
                <a16:creationId xmlns:a16="http://schemas.microsoft.com/office/drawing/2014/main" id="{DC05CD3B-3D7D-4EDD-B3B9-660827CD1031}"/>
              </a:ext>
            </a:extLst>
          </p:cNvPr>
          <p:cNvSpPr/>
          <p:nvPr/>
        </p:nvSpPr>
        <p:spPr>
          <a:xfrm>
            <a:off x="99602" y="1608352"/>
            <a:ext cx="10879901" cy="63094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cs typeface="Tahoma" panose="020B0604030504040204" pitchFamily="34" charset="0"/>
              </a:rPr>
              <a:t>Independent Contractor Reporting Requirements:</a:t>
            </a:r>
            <a:endParaRPr kumimoji="0" lang="en-US" sz="3500" b="0" i="0" u="none" strike="noStrike" kern="1200" cap="none" spc="0" normalizeH="0" baseline="0" noProof="0" dirty="0">
              <a:ln>
                <a:noFill/>
              </a:ln>
              <a:solidFill>
                <a:srgbClr val="70AD47">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1688110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a:extLst>
              <a:ext uri="{FF2B5EF4-FFF2-40B4-BE49-F238E27FC236}">
                <a16:creationId xmlns:a16="http://schemas.microsoft.com/office/drawing/2014/main" id="{3C191E89-0E97-41C0-B54A-B01DB0FCC5B0}"/>
              </a:ext>
            </a:extLst>
          </p:cNvPr>
          <p:cNvPicPr>
            <a:picLocks noGrp="1" noChangeAspect="1"/>
          </p:cNvPicPr>
          <p:nvPr>
            <p:ph idx="1"/>
          </p:nvPr>
        </p:nvPicPr>
        <p:blipFill>
          <a:blip r:embed="rId2"/>
          <a:stretch>
            <a:fillRect/>
          </a:stretch>
        </p:blipFill>
        <p:spPr>
          <a:xfrm>
            <a:off x="463825" y="1557476"/>
            <a:ext cx="4370779" cy="5081863"/>
          </a:xfrm>
          <a:prstGeom prst="rect">
            <a:avLst/>
          </a:prstGeom>
          <a:ln w="28575">
            <a:solidFill>
              <a:schemeClr val="accent1">
                <a:lumMod val="75000"/>
              </a:schemeClr>
            </a:solidFill>
          </a:ln>
          <a:effectLst>
            <a:outerShdw blurRad="292100" dist="139700" dir="2700000" algn="tl" rotWithShape="0">
              <a:srgbClr val="333333">
                <a:alpha val="65000"/>
              </a:srgbClr>
            </a:outerShdw>
          </a:effectLst>
        </p:spPr>
      </p:pic>
      <p:sp>
        <p:nvSpPr>
          <p:cNvPr id="6" name="Text Placeholder 3">
            <a:extLst>
              <a:ext uri="{FF2B5EF4-FFF2-40B4-BE49-F238E27FC236}">
                <a16:creationId xmlns:a16="http://schemas.microsoft.com/office/drawing/2014/main" id="{14D27683-7AC1-4AB9-A0DF-9106F2AF2F29}"/>
              </a:ext>
            </a:extLst>
          </p:cNvPr>
          <p:cNvSpPr txBox="1">
            <a:spLocks/>
          </p:cNvSpPr>
          <p:nvPr/>
        </p:nvSpPr>
        <p:spPr>
          <a:xfrm>
            <a:off x="5154979" y="1605748"/>
            <a:ext cx="6197233" cy="41064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Reporting      </a:t>
            </a:r>
          </a:p>
          <a:p>
            <a:pPr>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Independent Contractors:</a:t>
            </a:r>
            <a:endParaRPr lang="en-US" sz="3500" strike="sngStrike"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lgn="ctr">
              <a:defRPr/>
            </a:pPr>
            <a:r>
              <a:rPr lang="en-US" sz="2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Form DE 542</a:t>
            </a:r>
          </a:p>
          <a:p>
            <a:pPr algn="ctr">
              <a:defRPr/>
            </a:pPr>
            <a:r>
              <a:rPr lang="en-US" sz="2000" dirty="0">
                <a:latin typeface="Century Gothic" panose="020B0502020202020204" pitchFamily="34" charset="0"/>
                <a:ea typeface="Tahoma" panose="020B0604030504040204" pitchFamily="34" charset="0"/>
                <a:cs typeface="Tahoma" panose="020B0604030504040204" pitchFamily="34" charset="0"/>
              </a:rPr>
              <a:t>Document Management Group</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P.O. Box 997350 MIC 96</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West Sacramento, CA  95899-7350</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Fax:  (916) 319-4410</a:t>
            </a:r>
          </a:p>
          <a:p>
            <a:pPr algn="ctr">
              <a:buClr>
                <a:srgbClr val="969696"/>
              </a:buClr>
              <a:buSzPct val="60000"/>
              <a:defRPr/>
            </a:pPr>
            <a:endParaRPr lang="en-US" sz="2000" dirty="0"/>
          </a:p>
        </p:txBody>
      </p:sp>
      <p:sp>
        <p:nvSpPr>
          <p:cNvPr id="7" name="TextBox 6">
            <a:extLst>
              <a:ext uri="{FF2B5EF4-FFF2-40B4-BE49-F238E27FC236}">
                <a16:creationId xmlns:a16="http://schemas.microsoft.com/office/drawing/2014/main" id="{D41A50AB-41A2-4A98-B1AD-DD06F86C4B9A}"/>
              </a:ext>
            </a:extLst>
          </p:cNvPr>
          <p:cNvSpPr txBox="1"/>
          <p:nvPr/>
        </p:nvSpPr>
        <p:spPr>
          <a:xfrm>
            <a:off x="4811149" y="5275384"/>
            <a:ext cx="6372665" cy="923330"/>
          </a:xfrm>
          <a:prstGeom prst="rect">
            <a:avLst/>
          </a:prstGeom>
          <a:noFill/>
        </p:spPr>
        <p:txBody>
          <a:bodyPr wrap="square" rtlCol="0">
            <a:spAutoFit/>
          </a:bodyPr>
          <a:lstStyle/>
          <a:p>
            <a:pPr lvl="1" algn="ctr">
              <a:defRPr/>
            </a:pPr>
            <a:r>
              <a:rPr lang="en-US" sz="1800" dirty="0">
                <a:latin typeface="Tahoma" panose="020B0604030504040204" pitchFamily="34" charset="0"/>
                <a:ea typeface="Tahoma" panose="020B0604030504040204" pitchFamily="34" charset="0"/>
                <a:cs typeface="Tahoma" panose="020B0604030504040204" pitchFamily="34" charset="0"/>
              </a:rPr>
              <a:t>e-Services for Business</a:t>
            </a:r>
          </a:p>
          <a:p>
            <a:pPr lvl="1" algn="ctr">
              <a:defRPr/>
            </a:pPr>
            <a:r>
              <a:rPr lang="en-US" dirty="0">
                <a:latin typeface="Tahoma" panose="020B0604030504040204" pitchFamily="34" charset="0"/>
                <a:ea typeface="Tahoma" panose="020B0604030504040204" pitchFamily="34" charset="0"/>
                <a:cs typeface="Tahoma" panose="020B0604030504040204" pitchFamily="34" charset="0"/>
              </a:rPr>
              <a:t>F</a:t>
            </a:r>
            <a:r>
              <a:rPr lang="en-US" sz="1800" dirty="0">
                <a:latin typeface="Tahoma" panose="020B0604030504040204" pitchFamily="34" charset="0"/>
                <a:ea typeface="Tahoma" panose="020B0604030504040204" pitchFamily="34" charset="0"/>
                <a:cs typeface="Tahoma" panose="020B0604030504040204" pitchFamily="34" charset="0"/>
              </a:rPr>
              <a:t>ast, Easy and Secure</a:t>
            </a:r>
          </a:p>
          <a:p>
            <a:pPr lvl="1" algn="ctr">
              <a:defRPr/>
            </a:pPr>
            <a:r>
              <a:rPr lang="en-US" sz="1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edd.ca.gov/</a:t>
            </a:r>
            <a:r>
              <a:rPr lang="en-US" sz="18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en</a:t>
            </a:r>
            <a:r>
              <a:rPr lang="en-US" sz="1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t>
            </a:r>
            <a:r>
              <a:rPr lang="en-US" sz="18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Payroll_Taxes</a:t>
            </a:r>
            <a:r>
              <a:rPr lang="en-US" sz="1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a:t>
            </a:r>
            <a:r>
              <a:rPr lang="en-US" sz="18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Services_for_Business</a:t>
            </a:r>
            <a:endParaRPr lang="en-US" sz="1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2DA17972-1E24-4F35-B35D-B850D949907A}"/>
              </a:ext>
            </a:extLst>
          </p:cNvPr>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6652509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48D88-020B-45B2-9301-EE8D0953A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775" y="4992734"/>
            <a:ext cx="2160240" cy="1683304"/>
          </a:xfrm>
          <a:prstGeom prst="rect">
            <a:avLst/>
          </a:prstGeom>
          <a:ln w="28575">
            <a:solidFill>
              <a:schemeClr val="accent1">
                <a:lumMod val="75000"/>
              </a:schemeClr>
            </a:solidFill>
          </a:ln>
          <a:effectLst>
            <a:softEdge rad="112500"/>
          </a:effectLst>
        </p:spPr>
      </p:pic>
      <p:sp>
        <p:nvSpPr>
          <p:cNvPr id="6" name="Content Placeholder 2">
            <a:extLst>
              <a:ext uri="{FF2B5EF4-FFF2-40B4-BE49-F238E27FC236}">
                <a16:creationId xmlns:a16="http://schemas.microsoft.com/office/drawing/2014/main" id="{6E20FBF9-9B99-41C5-AE21-E8035C3FFAC6}"/>
              </a:ext>
            </a:extLst>
          </p:cNvPr>
          <p:cNvSpPr>
            <a:spLocks noGrp="1"/>
          </p:cNvSpPr>
          <p:nvPr>
            <p:ph idx="1"/>
          </p:nvPr>
        </p:nvSpPr>
        <p:spPr>
          <a:xfrm>
            <a:off x="175592" y="1679851"/>
            <a:ext cx="10797208" cy="4351338"/>
          </a:xfrm>
        </p:spPr>
        <p:txBody>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Need Assistance Reporting:</a:t>
            </a:r>
          </a:p>
          <a:p>
            <a:pPr marL="0" indent="0">
              <a:buNone/>
            </a:pPr>
            <a:endParaRPr lang="en-US" altLang="en-US" sz="2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3200" dirty="0">
                <a:latin typeface="Century Gothic" panose="020B0502020202020204" pitchFamily="34" charset="0"/>
                <a:ea typeface="Tahoma" panose="020B0604030504040204" pitchFamily="34" charset="0"/>
                <a:cs typeface="Tahoma" panose="020B0604030504040204" pitchFamily="34" charset="0"/>
              </a:rPr>
              <a:t>New Hire and Independent Contractors</a:t>
            </a:r>
          </a:p>
          <a:p>
            <a:pPr lvl="2">
              <a:spcAft>
                <a:spcPts val="600"/>
              </a:spcAft>
              <a:defRPr/>
            </a:pPr>
            <a:r>
              <a:rPr lang="en-US" altLang="en-US" sz="3200" dirty="0">
                <a:latin typeface="Century Gothic" panose="020B0502020202020204" pitchFamily="34" charset="0"/>
                <a:ea typeface="Tahoma" panose="020B0604030504040204" pitchFamily="34" charset="0"/>
                <a:cs typeface="Tahoma" panose="020B0604030504040204" pitchFamily="34" charset="0"/>
              </a:rPr>
              <a:t>Taxpayer Assistance Center</a:t>
            </a:r>
          </a:p>
          <a:p>
            <a:pPr lvl="2">
              <a:spcAft>
                <a:spcPts val="600"/>
              </a:spcAft>
              <a:defRPr/>
            </a:pPr>
            <a:r>
              <a:rPr lang="en-US" altLang="en-US" sz="3200" dirty="0">
                <a:latin typeface="Century Gothic" panose="020B0502020202020204" pitchFamily="34" charset="0"/>
                <a:ea typeface="Tahoma" panose="020B0604030504040204" pitchFamily="34" charset="0"/>
                <a:cs typeface="Tahoma" panose="020B0604030504040204" pitchFamily="34" charset="0"/>
              </a:rPr>
              <a:t>Monday-Friday 8am-5pm</a:t>
            </a:r>
          </a:p>
          <a:p>
            <a:pPr lvl="2">
              <a:spcAft>
                <a:spcPts val="600"/>
              </a:spcAft>
              <a:defRPr/>
            </a:pPr>
            <a:r>
              <a:rPr lang="en-US" altLang="en-US" sz="3200" dirty="0">
                <a:latin typeface="Century Gothic" panose="020B0502020202020204" pitchFamily="34" charset="0"/>
                <a:ea typeface="Tahoma" panose="020B0604030504040204" pitchFamily="34" charset="0"/>
                <a:cs typeface="Tahoma" panose="020B0604030504040204" pitchFamily="34" charset="0"/>
              </a:rPr>
              <a:t>(888) 745-3886</a:t>
            </a:r>
          </a:p>
          <a:p>
            <a:endParaRPr lang="en-US" dirty="0"/>
          </a:p>
        </p:txBody>
      </p:sp>
    </p:spTree>
    <p:extLst>
      <p:ext uri="{BB962C8B-B14F-4D97-AF65-F5344CB8AC3E}">
        <p14:creationId xmlns:p14="http://schemas.microsoft.com/office/powerpoint/2010/main" val="2238996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518CE9B9-6A57-4934-BF38-ACCD8685C0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7426" y="1679219"/>
            <a:ext cx="7214231" cy="4351338"/>
          </a:xfrm>
          <a:prstGeom prst="rect">
            <a:avLst/>
          </a:prstGeom>
          <a:ln>
            <a:noFill/>
          </a:ln>
          <a:effectLst>
            <a:softEdge rad="112500"/>
          </a:effectLst>
        </p:spPr>
      </p:pic>
    </p:spTree>
    <p:extLst>
      <p:ext uri="{BB962C8B-B14F-4D97-AF65-F5344CB8AC3E}">
        <p14:creationId xmlns:p14="http://schemas.microsoft.com/office/powerpoint/2010/main" val="2939827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6ACE7-7674-4B2D-B37D-B11782F01872}"/>
              </a:ext>
            </a:extLst>
          </p:cNvPr>
          <p:cNvSpPr>
            <a:spLocks noGrp="1"/>
          </p:cNvSpPr>
          <p:nvPr>
            <p:ph idx="1"/>
          </p:nvPr>
        </p:nvSpPr>
        <p:spPr>
          <a:xfrm>
            <a:off x="251791" y="1683026"/>
            <a:ext cx="11102009" cy="4493937"/>
          </a:xfrm>
        </p:spPr>
        <p:txBody>
          <a:bodyPr/>
          <a:lstStyle/>
          <a:p>
            <a:pPr marL="0" indent="0">
              <a:buNone/>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Updating Employer Information:</a:t>
            </a:r>
          </a:p>
          <a:p>
            <a:endParaRPr lang="en-US" dirty="0"/>
          </a:p>
        </p:txBody>
      </p:sp>
      <p:pic>
        <p:nvPicPr>
          <p:cNvPr id="4" name="Picture 3">
            <a:extLst>
              <a:ext uri="{FF2B5EF4-FFF2-40B4-BE49-F238E27FC236}">
                <a16:creationId xmlns:a16="http://schemas.microsoft.com/office/drawing/2014/main" id="{30F25007-19FC-4E56-89C4-08486D2D15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7029" y="2646074"/>
            <a:ext cx="6439411" cy="3400938"/>
          </a:xfrm>
          <a:prstGeom prst="rect">
            <a:avLst/>
          </a:prstGeom>
          <a:ln w="28575">
            <a:solidFill>
              <a:schemeClr val="accent1">
                <a:lumMod val="75000"/>
              </a:schemeClr>
            </a:solidFill>
          </a:ln>
          <a:effectLst>
            <a:softEdge rad="112500"/>
          </a:effectLst>
        </p:spPr>
      </p:pic>
    </p:spTree>
    <p:extLst>
      <p:ext uri="{BB962C8B-B14F-4D97-AF65-F5344CB8AC3E}">
        <p14:creationId xmlns:p14="http://schemas.microsoft.com/office/powerpoint/2010/main" val="318477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AD243-7536-4487-961E-1A8044586D17}"/>
              </a:ext>
            </a:extLst>
          </p:cNvPr>
          <p:cNvSpPr>
            <a:spLocks noGrp="1"/>
          </p:cNvSpPr>
          <p:nvPr>
            <p:ph idx="1"/>
          </p:nvPr>
        </p:nvSpPr>
        <p:spPr>
          <a:xfrm>
            <a:off x="215637" y="1710388"/>
            <a:ext cx="10963275" cy="4309625"/>
          </a:xfrm>
        </p:spPr>
        <p:txBody>
          <a:bodyPr/>
          <a:lstStyle/>
          <a:p>
            <a:pPr marL="0" indent="0">
              <a:buNone/>
              <a:defRPr/>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Confidentiality:</a:t>
            </a:r>
          </a:p>
          <a:p>
            <a:pPr marL="0" indent="0">
              <a:buNone/>
              <a:defRPr/>
            </a:pPr>
            <a:endParaRPr lang="en-US" altLang="en-US" sz="12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Child Support case records are confidential</a:t>
            </a:r>
          </a:p>
          <a:p>
            <a:pPr marL="914400" lvl="2" indent="0">
              <a:buNone/>
              <a:defRPr/>
            </a:pPr>
            <a:endParaRPr lang="en-US" altLang="en-US" sz="28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Case Worker can </a:t>
            </a:r>
            <a:r>
              <a:rPr lang="en-US" altLang="en-US" sz="28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ONLY</a:t>
            </a:r>
            <a:r>
              <a:rPr lang="en-US" altLang="en-US" sz="2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altLang="en-US" sz="2800" dirty="0">
                <a:latin typeface="Century Gothic" panose="020B0502020202020204" pitchFamily="34" charset="0"/>
                <a:ea typeface="Tahoma" panose="020B0604030504040204" pitchFamily="34" charset="0"/>
                <a:cs typeface="Tahoma" panose="020B0604030504040204" pitchFamily="34" charset="0"/>
              </a:rPr>
              <a:t>discuss a case as it relates to the employer’s ability and/or obligation to process the order. </a:t>
            </a:r>
          </a:p>
          <a:p>
            <a:pPr marL="0" indent="0" algn="ctr">
              <a:buNone/>
            </a:pPr>
            <a:endParaRPr lang="en-US" dirty="0"/>
          </a:p>
        </p:txBody>
      </p:sp>
      <p:pic>
        <p:nvPicPr>
          <p:cNvPr id="4" name="Picture 6" descr="MP900175622[1]">
            <a:extLst>
              <a:ext uri="{FF2B5EF4-FFF2-40B4-BE49-F238E27FC236}">
                <a16:creationId xmlns:a16="http://schemas.microsoft.com/office/drawing/2014/main" id="{2AF47B9B-FB59-409D-81FD-39B1DF9CCEF7}"/>
              </a:ext>
            </a:extLst>
          </p:cNvPr>
          <p:cNvPicPr>
            <a:picLocks noChangeAspect="1" noChangeArrowheads="1"/>
          </p:cNvPicPr>
          <p:nvPr/>
        </p:nvPicPr>
        <p:blipFill>
          <a:blip r:embed="rId2"/>
          <a:srcRect l="25000" t="9055" r="29167" b="5905"/>
          <a:stretch>
            <a:fillRect/>
          </a:stretch>
        </p:blipFill>
        <p:spPr bwMode="auto">
          <a:xfrm>
            <a:off x="215637" y="5411369"/>
            <a:ext cx="1833196" cy="1217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8816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BDB3E-972F-466E-98EB-5B4F9A33C95A}"/>
              </a:ext>
            </a:extLst>
          </p:cNvPr>
          <p:cNvSpPr>
            <a:spLocks noGrp="1"/>
          </p:cNvSpPr>
          <p:nvPr>
            <p:ph idx="1"/>
          </p:nvPr>
        </p:nvSpPr>
        <p:spPr>
          <a:xfrm>
            <a:off x="198139" y="1594120"/>
            <a:ext cx="11022496" cy="4467433"/>
          </a:xfrm>
        </p:spPr>
        <p:txBody>
          <a:bodyPr>
            <a:normAutofit/>
          </a:bodyPr>
          <a:lstStyle/>
          <a:p>
            <a:pPr marL="0" indent="0">
              <a:buNone/>
              <a:defRPr/>
            </a:pPr>
            <a:r>
              <a:rPr lang="en-US" sz="3500" b="1" u="sng" dirty="0">
                <a:ln w="1143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How to Stay Connected with California Child Support Services:</a:t>
            </a:r>
          </a:p>
          <a:p>
            <a:pPr marL="0" indent="0">
              <a:buNone/>
              <a:defRPr/>
            </a:pPr>
            <a:endParaRPr lang="en-US" sz="1800" b="1" u="sng" dirty="0">
              <a:ln w="1143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Do you need to update your phone or fax number?</a:t>
            </a: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Has the company changed their name?</a:t>
            </a: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Has the payroll contact person changed?</a:t>
            </a: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Do you need to update the health insurance information?</a:t>
            </a: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Has the company moved and there is a new address?</a:t>
            </a:r>
          </a:p>
          <a:p>
            <a:endParaRPr lang="en-US" dirty="0"/>
          </a:p>
        </p:txBody>
      </p:sp>
      <p:pic>
        <p:nvPicPr>
          <p:cNvPr id="4" name="Picture 4">
            <a:extLst>
              <a:ext uri="{FF2B5EF4-FFF2-40B4-BE49-F238E27FC236}">
                <a16:creationId xmlns:a16="http://schemas.microsoft.com/office/drawing/2014/main" id="{522BD58A-BE84-4B33-AF9D-FDE26AEC37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31989" y="5569663"/>
            <a:ext cx="1643622" cy="1214599"/>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4167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FB01F52-DC0B-E013-4BC1-96C8BE160E64}"/>
              </a:ext>
            </a:extLst>
          </p:cNvPr>
          <p:cNvSpPr txBox="1"/>
          <p:nvPr/>
        </p:nvSpPr>
        <p:spPr>
          <a:xfrm>
            <a:off x="238405" y="1605969"/>
            <a:ext cx="43335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Employer Resource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Center:</a:t>
            </a:r>
          </a:p>
        </p:txBody>
      </p:sp>
      <p:sp>
        <p:nvSpPr>
          <p:cNvPr id="13" name="Rectangle 12">
            <a:extLst>
              <a:ext uri="{FF2B5EF4-FFF2-40B4-BE49-F238E27FC236}">
                <a16:creationId xmlns:a16="http://schemas.microsoft.com/office/drawing/2014/main" id="{16D77C63-4372-8F95-40C0-AAC3B4FA60E8}"/>
              </a:ext>
            </a:extLst>
          </p:cNvPr>
          <p:cNvSpPr/>
          <p:nvPr/>
        </p:nvSpPr>
        <p:spPr>
          <a:xfrm>
            <a:off x="717800" y="3006859"/>
            <a:ext cx="469874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mn-ea"/>
                <a:cs typeface="+mn-cs"/>
                <a:hlinkClick r:id="rId2">
                  <a:extLst>
                    <a:ext uri="{A12FA001-AC4F-418D-AE19-62706E023703}">
                      <ahyp:hlinkClr xmlns:ahyp="http://schemas.microsoft.com/office/drawing/2018/hyperlinkcolor" val="tx"/>
                    </a:ext>
                  </a:extLst>
                </a:hlinkClick>
              </a:rPr>
              <a:t>dcss.ca.gov/employer-resource/</a:t>
            </a:r>
            <a:endParaRPr kumimoji="0" lang="en-US" sz="2400" b="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mn-ea"/>
              <a:cs typeface="+mn-cs"/>
            </a:endParaRPr>
          </a:p>
        </p:txBody>
      </p:sp>
      <p:pic>
        <p:nvPicPr>
          <p:cNvPr id="14" name="Picture 13" descr="A picture containing logo&#10;&#10;Description automatically generated">
            <a:extLst>
              <a:ext uri="{FF2B5EF4-FFF2-40B4-BE49-F238E27FC236}">
                <a16:creationId xmlns:a16="http://schemas.microsoft.com/office/drawing/2014/main" id="{B70ECE45-B781-5083-68CD-A066DBDEF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pic>
        <p:nvPicPr>
          <p:cNvPr id="2" name="Picture 2">
            <a:extLst>
              <a:ext uri="{FF2B5EF4-FFF2-40B4-BE49-F238E27FC236}">
                <a16:creationId xmlns:a16="http://schemas.microsoft.com/office/drawing/2014/main" id="{3EB66A37-1416-C8B1-7F03-AF8696DE8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0"/>
            <a:ext cx="6096001" cy="6858000"/>
          </a:xfrm>
          <a:prstGeom prst="rect">
            <a:avLst/>
          </a:prstGeom>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0440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D8468D-20FE-496F-FD1B-5F55E1CC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6096001" cy="6858000"/>
          </a:xfrm>
          <a:prstGeom prst="rect">
            <a:avLst/>
          </a:prstGeom>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5EEA44AD-D10B-A331-AA1A-0384A759BD77}"/>
              </a:ext>
            </a:extLst>
          </p:cNvPr>
          <p:cNvSpPr/>
          <p:nvPr/>
        </p:nvSpPr>
        <p:spPr>
          <a:xfrm rot="10800000">
            <a:off x="8180272" y="1361830"/>
            <a:ext cx="1079291" cy="155554"/>
          </a:xfrm>
          <a:prstGeom prst="rightArrow">
            <a:avLst/>
          </a:prstGeom>
          <a:solidFill>
            <a:srgbClr val="245791"/>
          </a:solidFill>
          <a:ln>
            <a:solidFill>
              <a:srgbClr val="245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F40A0B-2366-5FD2-2CF0-2D330885D1AB}"/>
              </a:ext>
            </a:extLst>
          </p:cNvPr>
          <p:cNvSpPr txBox="1">
            <a:spLocks/>
          </p:cNvSpPr>
          <p:nvPr/>
        </p:nvSpPr>
        <p:spPr>
          <a:xfrm>
            <a:off x="300259" y="1780102"/>
            <a:ext cx="4458172" cy="21717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j-ea"/>
                <a:cs typeface="+mj-cs"/>
              </a:rPr>
              <a:t>Update Employer Information</a:t>
            </a: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j-ea"/>
                <a:cs typeface="+mj-cs"/>
              </a:rPr>
              <a:t>:</a:t>
            </a:r>
          </a:p>
        </p:txBody>
      </p:sp>
      <p:pic>
        <p:nvPicPr>
          <p:cNvPr id="3" name="Picture 2" descr="A picture containing logo&#10;&#10;Description automatically generated">
            <a:extLst>
              <a:ext uri="{FF2B5EF4-FFF2-40B4-BE49-F238E27FC236}">
                <a16:creationId xmlns:a16="http://schemas.microsoft.com/office/drawing/2014/main" id="{A6FB2D48-DD9A-2A80-D3FB-CC9E0B06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spTree>
    <p:extLst>
      <p:ext uri="{BB962C8B-B14F-4D97-AF65-F5344CB8AC3E}">
        <p14:creationId xmlns:p14="http://schemas.microsoft.com/office/powerpoint/2010/main" val="387188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31CD03-E0A0-C295-356F-DD38D070E0C3}"/>
              </a:ext>
            </a:extLst>
          </p:cNvPr>
          <p:cNvPicPr>
            <a:picLocks noChangeAspect="1"/>
          </p:cNvPicPr>
          <p:nvPr/>
        </p:nvPicPr>
        <p:blipFill>
          <a:blip r:embed="rId2"/>
          <a:stretch>
            <a:fillRect/>
          </a:stretch>
        </p:blipFill>
        <p:spPr>
          <a:xfrm>
            <a:off x="6096000" y="2190314"/>
            <a:ext cx="5266922" cy="3644537"/>
          </a:xfrm>
          <a:prstGeom prst="rect">
            <a:avLst/>
          </a:prstGeom>
        </p:spPr>
      </p:pic>
      <p:sp>
        <p:nvSpPr>
          <p:cNvPr id="8" name="TextBox 7">
            <a:extLst>
              <a:ext uri="{FF2B5EF4-FFF2-40B4-BE49-F238E27FC236}">
                <a16:creationId xmlns:a16="http://schemas.microsoft.com/office/drawing/2014/main" id="{C3C5EBE4-A23E-388E-A9CC-495C6C520AB0}"/>
              </a:ext>
            </a:extLst>
          </p:cNvPr>
          <p:cNvSpPr txBox="1"/>
          <p:nvPr/>
        </p:nvSpPr>
        <p:spPr>
          <a:xfrm>
            <a:off x="123245" y="1515521"/>
            <a:ext cx="8606216"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Update Employer Contact Information:</a:t>
            </a:r>
          </a:p>
        </p:txBody>
      </p:sp>
      <p:pic>
        <p:nvPicPr>
          <p:cNvPr id="10" name="Picture 9" descr="A picture containing logo&#10;&#10;Description automatically generated">
            <a:extLst>
              <a:ext uri="{FF2B5EF4-FFF2-40B4-BE49-F238E27FC236}">
                <a16:creationId xmlns:a16="http://schemas.microsoft.com/office/drawing/2014/main" id="{E6692C95-F320-BC90-0064-000904DE7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pic>
        <p:nvPicPr>
          <p:cNvPr id="3" name="Picture 2">
            <a:extLst>
              <a:ext uri="{FF2B5EF4-FFF2-40B4-BE49-F238E27FC236}">
                <a16:creationId xmlns:a16="http://schemas.microsoft.com/office/drawing/2014/main" id="{BB0203F1-89B3-1835-1DE5-D36FF4A59770}"/>
              </a:ext>
            </a:extLst>
          </p:cNvPr>
          <p:cNvPicPr>
            <a:picLocks noChangeAspect="1"/>
          </p:cNvPicPr>
          <p:nvPr/>
        </p:nvPicPr>
        <p:blipFill>
          <a:blip r:embed="rId4"/>
          <a:stretch>
            <a:fillRect/>
          </a:stretch>
        </p:blipFill>
        <p:spPr>
          <a:xfrm>
            <a:off x="603965" y="2146463"/>
            <a:ext cx="4978400" cy="3688388"/>
          </a:xfrm>
          <a:prstGeom prst="rect">
            <a:avLst/>
          </a:prstGeom>
        </p:spPr>
      </p:pic>
    </p:spTree>
    <p:extLst>
      <p:ext uri="{BB962C8B-B14F-4D97-AF65-F5344CB8AC3E}">
        <p14:creationId xmlns:p14="http://schemas.microsoft.com/office/powerpoint/2010/main" val="509864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6BC2D8-B934-4804-B6AD-7DA09DC78D21}"/>
              </a:ext>
            </a:extLst>
          </p:cNvPr>
          <p:cNvSpPr>
            <a:spLocks noGrp="1"/>
          </p:cNvSpPr>
          <p:nvPr>
            <p:ph idx="1"/>
          </p:nvPr>
        </p:nvSpPr>
        <p:spPr>
          <a:xfrm>
            <a:off x="204186" y="1674533"/>
            <a:ext cx="11353800" cy="4784035"/>
          </a:xfrm>
        </p:spPr>
        <p:txBody>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Stay Connected:</a:t>
            </a:r>
          </a:p>
          <a:p>
            <a:pPr marL="0" indent="0">
              <a:buNone/>
            </a:pPr>
            <a:endParaRPr lang="en-US" dirty="0"/>
          </a:p>
        </p:txBody>
      </p:sp>
      <p:pic>
        <p:nvPicPr>
          <p:cNvPr id="6" name="Picture 5">
            <a:extLst>
              <a:ext uri="{FF2B5EF4-FFF2-40B4-BE49-F238E27FC236}">
                <a16:creationId xmlns:a16="http://schemas.microsoft.com/office/drawing/2014/main" id="{F919CCA2-1C08-5685-3DD7-955CF48B9053}"/>
              </a:ext>
            </a:extLst>
          </p:cNvPr>
          <p:cNvPicPr>
            <a:picLocks noChangeAspect="1"/>
          </p:cNvPicPr>
          <p:nvPr/>
        </p:nvPicPr>
        <p:blipFill>
          <a:blip r:embed="rId3"/>
          <a:stretch>
            <a:fillRect/>
          </a:stretch>
        </p:blipFill>
        <p:spPr>
          <a:xfrm>
            <a:off x="6153150" y="0"/>
            <a:ext cx="6038850" cy="6858000"/>
          </a:xfrm>
          <a:prstGeom prst="rect">
            <a:avLst/>
          </a:prstGeom>
        </p:spPr>
      </p:pic>
    </p:spTree>
    <p:extLst>
      <p:ext uri="{BB962C8B-B14F-4D97-AF65-F5344CB8AC3E}">
        <p14:creationId xmlns:p14="http://schemas.microsoft.com/office/powerpoint/2010/main" val="15160905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6BC2D8-B934-4804-B6AD-7DA09DC78D21}"/>
              </a:ext>
            </a:extLst>
          </p:cNvPr>
          <p:cNvSpPr>
            <a:spLocks noGrp="1"/>
          </p:cNvSpPr>
          <p:nvPr>
            <p:ph idx="1"/>
          </p:nvPr>
        </p:nvSpPr>
        <p:spPr>
          <a:xfrm>
            <a:off x="150920" y="1665656"/>
            <a:ext cx="11353800" cy="4784035"/>
          </a:xfrm>
        </p:spPr>
        <p:txBody>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Employer Events:</a:t>
            </a:r>
          </a:p>
          <a:p>
            <a:pPr marL="0" indent="0">
              <a:buNone/>
            </a:pPr>
            <a:endParaRPr lang="en-US" dirty="0"/>
          </a:p>
        </p:txBody>
      </p:sp>
      <p:pic>
        <p:nvPicPr>
          <p:cNvPr id="4" name="Picture 3">
            <a:extLst>
              <a:ext uri="{FF2B5EF4-FFF2-40B4-BE49-F238E27FC236}">
                <a16:creationId xmlns:a16="http://schemas.microsoft.com/office/drawing/2014/main" id="{76F8AAE0-AD0D-5D3C-2865-E7870C760AD6}"/>
              </a:ext>
            </a:extLst>
          </p:cNvPr>
          <p:cNvPicPr>
            <a:picLocks noChangeAspect="1"/>
          </p:cNvPicPr>
          <p:nvPr/>
        </p:nvPicPr>
        <p:blipFill>
          <a:blip r:embed="rId3"/>
          <a:stretch>
            <a:fillRect/>
          </a:stretch>
        </p:blipFill>
        <p:spPr>
          <a:xfrm>
            <a:off x="5965371" y="0"/>
            <a:ext cx="6226629" cy="6858000"/>
          </a:xfrm>
          <a:prstGeom prst="rect">
            <a:avLst/>
          </a:prstGeom>
        </p:spPr>
      </p:pic>
    </p:spTree>
    <p:extLst>
      <p:ext uri="{BB962C8B-B14F-4D97-AF65-F5344CB8AC3E}">
        <p14:creationId xmlns:p14="http://schemas.microsoft.com/office/powerpoint/2010/main" val="10825935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0D8AD7-0519-95E6-8998-22B4AC36B84E}"/>
              </a:ext>
            </a:extLst>
          </p:cNvPr>
          <p:cNvSpPr txBox="1"/>
          <p:nvPr/>
        </p:nvSpPr>
        <p:spPr>
          <a:xfrm>
            <a:off x="829492" y="2307690"/>
            <a:ext cx="6886302"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Income Withholding Orders</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e-IWO</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SDU Payment Options</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Reporting New Hires</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Terminations</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National Medical </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   Support Notice (NMSN)</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Update Employer Information</a:t>
            </a:r>
          </a:p>
        </p:txBody>
      </p:sp>
      <p:sp>
        <p:nvSpPr>
          <p:cNvPr id="3" name="TextBox 2">
            <a:extLst>
              <a:ext uri="{FF2B5EF4-FFF2-40B4-BE49-F238E27FC236}">
                <a16:creationId xmlns:a16="http://schemas.microsoft.com/office/drawing/2014/main" id="{B9807256-01EA-358F-47EB-3B355CC3FC1F}"/>
              </a:ext>
            </a:extLst>
          </p:cNvPr>
          <p:cNvSpPr txBox="1"/>
          <p:nvPr/>
        </p:nvSpPr>
        <p:spPr>
          <a:xfrm>
            <a:off x="-463762" y="1615708"/>
            <a:ext cx="4875966"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Employer FAQs:</a:t>
            </a:r>
          </a:p>
        </p:txBody>
      </p:sp>
      <p:pic>
        <p:nvPicPr>
          <p:cNvPr id="4" name="Picture 3" descr="A picture containing logo&#10;&#10;Description automatically generated">
            <a:extLst>
              <a:ext uri="{FF2B5EF4-FFF2-40B4-BE49-F238E27FC236}">
                <a16:creationId xmlns:a16="http://schemas.microsoft.com/office/drawing/2014/main" id="{2910AE36-E9FF-76C4-C3EE-CF68E84B9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pic>
        <p:nvPicPr>
          <p:cNvPr id="5" name="Picture 4">
            <a:extLst>
              <a:ext uri="{FF2B5EF4-FFF2-40B4-BE49-F238E27FC236}">
                <a16:creationId xmlns:a16="http://schemas.microsoft.com/office/drawing/2014/main" id="{85DC0729-B367-7A60-5433-29473BD97EF8}"/>
              </a:ext>
            </a:extLst>
          </p:cNvPr>
          <p:cNvPicPr>
            <a:picLocks noChangeAspect="1"/>
          </p:cNvPicPr>
          <p:nvPr/>
        </p:nvPicPr>
        <p:blipFill>
          <a:blip r:embed="rId4"/>
          <a:stretch>
            <a:fillRect/>
          </a:stretch>
        </p:blipFill>
        <p:spPr>
          <a:xfrm>
            <a:off x="5951095" y="0"/>
            <a:ext cx="6240905" cy="6858000"/>
          </a:xfrm>
          <a:prstGeom prst="rect">
            <a:avLst/>
          </a:prstGeom>
        </p:spPr>
      </p:pic>
    </p:spTree>
    <p:extLst>
      <p:ext uri="{BB962C8B-B14F-4D97-AF65-F5344CB8AC3E}">
        <p14:creationId xmlns:p14="http://schemas.microsoft.com/office/powerpoint/2010/main" val="10514694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A71C6-6106-4D19-B781-CC108B2C463A}"/>
              </a:ext>
            </a:extLst>
          </p:cNvPr>
          <p:cNvSpPr>
            <a:spLocks noGrp="1"/>
          </p:cNvSpPr>
          <p:nvPr>
            <p:ph idx="1"/>
          </p:nvPr>
        </p:nvSpPr>
        <p:spPr>
          <a:xfrm>
            <a:off x="136436" y="1665827"/>
            <a:ext cx="10968789" cy="4351338"/>
          </a:xfrm>
        </p:spPr>
        <p:txBody>
          <a:bodyPr/>
          <a:lstStyle/>
          <a:p>
            <a:pPr marL="0" indent="0">
              <a:buNone/>
              <a:defRPr/>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Information </a:t>
            </a:r>
            <a:r>
              <a:rPr lang="en-US" sz="3500"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&amp; Contact Offices:</a:t>
            </a:r>
          </a:p>
          <a:p>
            <a:pPr marL="0" indent="0">
              <a:buNone/>
              <a:defRPr/>
            </a:pPr>
            <a:endParaRPr lang="en-US" sz="2400"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Employer Services Team			1-888-898-1743   </a:t>
            </a:r>
          </a:p>
          <a:p>
            <a:pPr marL="0" indent="0">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State Contact Center			1-866-901-3212</a:t>
            </a:r>
          </a:p>
          <a:p>
            <a:pPr marL="0" indent="0">
              <a:buNone/>
              <a:defRPr/>
            </a:pPr>
            <a:endParaRPr lang="en-US" altLang="en-US" sz="2400" dirty="0">
              <a:latin typeface="Century Gothic" panose="020B0502020202020204" pitchFamily="34" charset="0"/>
              <a:ea typeface="Tahoma" panose="020B0604030504040204" pitchFamily="34" charset="0"/>
              <a:cs typeface="Tahoma" panose="020B0604030504040204" pitchFamily="34" charset="0"/>
            </a:endParaRPr>
          </a:p>
          <a:p>
            <a:pPr>
              <a:defRPr/>
            </a:pPr>
            <a:endParaRPr lang="en-US" sz="2400" dirty="0">
              <a:latin typeface="Century Gothic" panose="020B0502020202020204" pitchFamily="34" charset="0"/>
              <a:ea typeface="Tahoma" panose="020B0604030504040204" pitchFamily="34" charset="0"/>
              <a:cs typeface="Tahoma" panose="020B0604030504040204" pitchFamily="34" charset="0"/>
            </a:endParaRPr>
          </a:p>
          <a:p>
            <a:pPr marL="0" indent="0">
              <a:buFontTx/>
              <a:buNone/>
              <a:defRPr/>
            </a:pPr>
            <a:r>
              <a:rPr lang="en-US" sz="2400" b="1" dirty="0">
                <a:latin typeface="Century Gothic" panose="020B0502020202020204" pitchFamily="34" charset="0"/>
                <a:ea typeface="Tahoma" panose="020B0604030504040204" pitchFamily="34" charset="0"/>
                <a:cs typeface="Tahoma" panose="020B0604030504040204" pitchFamily="34" charset="0"/>
              </a:rPr>
              <a:t>Employer Contact List for Local Child Support Offices: </a:t>
            </a:r>
          </a:p>
          <a:p>
            <a:pPr marL="0" indent="0">
              <a:buFontTx/>
              <a:buNone/>
              <a:defRPr/>
            </a:pPr>
            <a:r>
              <a:rPr lang="en-US" sz="2400" dirty="0">
                <a:solidFill>
                  <a:schemeClr val="accent6">
                    <a:lumMod val="75000"/>
                  </a:schemeClr>
                </a:solidFill>
                <a:latin typeface="Century Gothic" panose="020B0502020202020204" pitchFamily="34" charset="0"/>
                <a:hlinkClick r:id="rId2">
                  <a:extLst>
                    <a:ext uri="{A12FA001-AC4F-418D-AE19-62706E023703}">
                      <ahyp:hlinkClr xmlns:ahyp="http://schemas.microsoft.com/office/drawing/2018/hyperlinkcolor" val="tx"/>
                    </a:ext>
                  </a:extLst>
                </a:hlinkClick>
              </a:rPr>
              <a:t>https://childsupport.ca.gov/find-my-local-agency/</a:t>
            </a:r>
            <a:endPar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847798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C2677B91-BA24-4CC3-A7BC-CE2B057C3B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6475" y="1988458"/>
            <a:ext cx="9262753" cy="3976914"/>
          </a:xfrm>
          <a:effectLst>
            <a:softEdge rad="112500"/>
          </a:effectLst>
        </p:spPr>
      </p:pic>
    </p:spTree>
    <p:extLst>
      <p:ext uri="{BB962C8B-B14F-4D97-AF65-F5344CB8AC3E}">
        <p14:creationId xmlns:p14="http://schemas.microsoft.com/office/powerpoint/2010/main" val="1551514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96CFA1-1DBF-4508-8A3E-9B95DFC1CB31}"/>
              </a:ext>
            </a:extLst>
          </p:cNvPr>
          <p:cNvSpPr>
            <a:spLocks noGrp="1"/>
          </p:cNvSpPr>
          <p:nvPr>
            <p:ph idx="1"/>
          </p:nvPr>
        </p:nvSpPr>
        <p:spPr>
          <a:xfrm>
            <a:off x="193379" y="1683283"/>
            <a:ext cx="10956235" cy="4546946"/>
          </a:xfrm>
        </p:spPr>
        <p:txBody>
          <a:bodyPr/>
          <a:lstStyle/>
          <a:p>
            <a:pPr marL="0" indent="0">
              <a:buNone/>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State Disbursement Unit:</a:t>
            </a:r>
          </a:p>
          <a:p>
            <a:endParaRPr lang="en-US" dirty="0"/>
          </a:p>
        </p:txBody>
      </p:sp>
      <p:pic>
        <p:nvPicPr>
          <p:cNvPr id="4" name="Picture 3">
            <a:extLst>
              <a:ext uri="{FF2B5EF4-FFF2-40B4-BE49-F238E27FC236}">
                <a16:creationId xmlns:a16="http://schemas.microsoft.com/office/drawing/2014/main" id="{541EE88A-DF31-4D09-8EB6-FB7BC93CEEC2}"/>
              </a:ext>
            </a:extLst>
          </p:cNvPr>
          <p:cNvPicPr>
            <a:picLocks noChangeAspect="1"/>
          </p:cNvPicPr>
          <p:nvPr/>
        </p:nvPicPr>
        <p:blipFill>
          <a:blip r:embed="rId2"/>
          <a:stretch>
            <a:fillRect/>
          </a:stretch>
        </p:blipFill>
        <p:spPr>
          <a:xfrm>
            <a:off x="1948720" y="2089204"/>
            <a:ext cx="7853923" cy="3628571"/>
          </a:xfrm>
          <a:prstGeom prst="rect">
            <a:avLst/>
          </a:prstGeom>
          <a:ln>
            <a:noFill/>
          </a:ln>
          <a:effectLst>
            <a:softEdge rad="112500"/>
          </a:effectLst>
        </p:spPr>
      </p:pic>
    </p:spTree>
    <p:extLst>
      <p:ext uri="{BB962C8B-B14F-4D97-AF65-F5344CB8AC3E}">
        <p14:creationId xmlns:p14="http://schemas.microsoft.com/office/powerpoint/2010/main" val="32885552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3B73A5138BE340A71CFBE9CCACA6B2" ma:contentTypeVersion="9" ma:contentTypeDescription="Create a new document." ma:contentTypeScope="" ma:versionID="1a20241ad5ce8bde9061f22fa3ed19a7">
  <xsd:schema xmlns:xsd="http://www.w3.org/2001/XMLSchema" xmlns:xs="http://www.w3.org/2001/XMLSchema" xmlns:p="http://schemas.microsoft.com/office/2006/metadata/properties" xmlns:ns1="http://schemas.microsoft.com/sharepoint/v3" xmlns:ns3="b146363c-eaf5-4b30-94a4-d8c2a2878337" xmlns:ns4="602fa0b9-f422-45f3-9fd7-44f5d910059a" targetNamespace="http://schemas.microsoft.com/office/2006/metadata/properties" ma:root="true" ma:fieldsID="5af81448b0b9e1fed05107844cd69e98" ns1:_="" ns3:_="" ns4:_="">
    <xsd:import namespace="http://schemas.microsoft.com/sharepoint/v3"/>
    <xsd:import namespace="b146363c-eaf5-4b30-94a4-d8c2a2878337"/>
    <xsd:import namespace="602fa0b9-f422-45f3-9fd7-44f5d910059a"/>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46363c-eaf5-4b30-94a4-d8c2a2878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2fa0b9-f422-45f3-9fd7-44f5d910059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146363c-eaf5-4b30-94a4-d8c2a2878337"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7748E5E-EB75-4594-B5BF-96EEB9B57170}">
  <ds:schemaRefs>
    <ds:schemaRef ds:uri="http://schemas.microsoft.com/sharepoint/v3/contenttype/forms"/>
  </ds:schemaRefs>
</ds:datastoreItem>
</file>

<file path=customXml/itemProps2.xml><?xml version="1.0" encoding="utf-8"?>
<ds:datastoreItem xmlns:ds="http://schemas.openxmlformats.org/officeDocument/2006/customXml" ds:itemID="{371D63E4-52BF-4719-AF98-B85C4E9FED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146363c-eaf5-4b30-94a4-d8c2a2878337"/>
    <ds:schemaRef ds:uri="602fa0b9-f422-45f3-9fd7-44f5d91005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59F2FA-9365-416C-BFD6-552E955332E0}">
  <ds:schemaRefs>
    <ds:schemaRef ds:uri="http://schemas.microsoft.com/office/infopath/2007/PartnerControls"/>
    <ds:schemaRef ds:uri="http://purl.org/dc/elements/1.1/"/>
    <ds:schemaRef ds:uri="http://schemas.microsoft.com/office/2006/metadata/properties"/>
    <ds:schemaRef ds:uri="602fa0b9-f422-45f3-9fd7-44f5d910059a"/>
    <ds:schemaRef ds:uri="http://purl.org/dc/terms/"/>
    <ds:schemaRef ds:uri="http://schemas.microsoft.com/office/2006/documentManagement/types"/>
    <ds:schemaRef ds:uri="http://schemas.openxmlformats.org/package/2006/metadata/core-properties"/>
    <ds:schemaRef ds:uri="b146363c-eaf5-4b30-94a4-d8c2a2878337"/>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1685</TotalTime>
  <Words>6505</Words>
  <Application>Microsoft Office PowerPoint</Application>
  <PresentationFormat>Widescreen</PresentationFormat>
  <Paragraphs>964</Paragraphs>
  <Slides>119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119</vt:i4>
      </vt:variant>
    </vt:vector>
  </HeadingPairs>
  <TitlesOfParts>
    <vt:vector size="130" baseType="lpstr">
      <vt:lpstr>Arial</vt:lpstr>
      <vt:lpstr>Bookman Old Style</vt:lpstr>
      <vt:lpstr>Calibri</vt:lpstr>
      <vt:lpstr>Calibri Light</vt:lpstr>
      <vt:lpstr>Century Gothic</vt:lpstr>
      <vt:lpstr>Courier New</vt:lpstr>
      <vt:lpstr>Symbol</vt:lpstr>
      <vt:lpstr>Tahoma</vt:lpstr>
      <vt:lpstr>Wingdings</vt:lpstr>
      <vt:lpstr>Wingdings 3</vt:lpstr>
      <vt:lpstr>1_Office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considered a bonus or lump sum payment?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Angela@DCSS</dc:creator>
  <cp:lastModifiedBy>Howard, Marquese</cp:lastModifiedBy>
  <cp:revision>51</cp:revision>
  <dcterms:created xsi:type="dcterms:W3CDTF">2021-07-14T14:36:21Z</dcterms:created>
  <dcterms:modified xsi:type="dcterms:W3CDTF">2023-11-14T21:15:16Z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0x010100B83B73A5138BE340A71CFBE9CCACA6B2</vt:lpwstr>
  </property>
</Properties>
</file>